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notesMasterIdLst>
    <p:notesMasterId r:id="rId4"/>
  </p:notesMasterIdLst>
  <p:sldIdLst>
    <p:sldId id="277" r:id="rId2"/>
    <p:sldId id="32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C70354-2ADC-444A-B946-C327F31E3462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9062AB-062F-4EF7-9A92-282D1C6A3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721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20283"/>
            <a:ext cx="5181600" cy="9800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90800"/>
            <a:ext cx="42672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4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0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14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19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24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28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33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38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90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844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19600" y="183092"/>
            <a:ext cx="1371600" cy="39010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83092"/>
            <a:ext cx="4013200" cy="39010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07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Image 0">
            <a:extLst>
              <a:ext uri="{FF2B5EF4-FFF2-40B4-BE49-F238E27FC236}">
                <a16:creationId xmlns:a16="http://schemas.microsoft.com/office/drawing/2014/main" id="{BA5D5A72-CB6F-F8DE-E2C9-90459C8C3D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5295900" cy="6877050"/>
          </a:xfrm>
          <a:custGeom>
            <a:avLst/>
            <a:gdLst>
              <a:gd name="connsiteX0" fmla="*/ 0 w 5295900"/>
              <a:gd name="connsiteY0" fmla="*/ 0 h 6877050"/>
              <a:gd name="connsiteX1" fmla="*/ 5295900 w 5295900"/>
              <a:gd name="connsiteY1" fmla="*/ 0 h 6877050"/>
              <a:gd name="connsiteX2" fmla="*/ 5295900 w 5295900"/>
              <a:gd name="connsiteY2" fmla="*/ 6877050 h 6877050"/>
              <a:gd name="connsiteX3" fmla="*/ 0 w 5295900"/>
              <a:gd name="connsiteY3" fmla="*/ 6877050 h 6877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95900" h="6877050">
                <a:moveTo>
                  <a:pt x="0" y="0"/>
                </a:moveTo>
                <a:lnTo>
                  <a:pt x="5295900" y="0"/>
                </a:lnTo>
                <a:lnTo>
                  <a:pt x="5295900" y="6877050"/>
                </a:lnTo>
                <a:lnTo>
                  <a:pt x="0" y="6877050"/>
                </a:lnTo>
                <a:close/>
              </a:path>
            </a:pathLst>
          </a:custGeom>
          <a:solidFill>
            <a:schemeClr val="accent3"/>
          </a:solidFill>
          <a:ln w="4763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sz="180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E66FD7FF-2869-7902-36B2-2B229AB9AB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00189" y="1173106"/>
            <a:ext cx="9191625" cy="5704772"/>
          </a:xfrm>
          <a:custGeom>
            <a:avLst/>
            <a:gdLst>
              <a:gd name="connsiteX0" fmla="*/ 4595813 w 9191625"/>
              <a:gd name="connsiteY0" fmla="*/ 0 h 5704772"/>
              <a:gd name="connsiteX1" fmla="*/ 9191625 w 9191625"/>
              <a:gd name="connsiteY1" fmla="*/ 4592108 h 5704772"/>
              <a:gd name="connsiteX2" fmla="*/ 9191625 w 9191625"/>
              <a:gd name="connsiteY2" fmla="*/ 5704772 h 5704772"/>
              <a:gd name="connsiteX3" fmla="*/ 0 w 9191625"/>
              <a:gd name="connsiteY3" fmla="*/ 5704772 h 5704772"/>
              <a:gd name="connsiteX4" fmla="*/ 0 w 9191625"/>
              <a:gd name="connsiteY4" fmla="*/ 4592108 h 5704772"/>
              <a:gd name="connsiteX5" fmla="*/ 4595813 w 9191625"/>
              <a:gd name="connsiteY5" fmla="*/ 0 h 5704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91625" h="5704772">
                <a:moveTo>
                  <a:pt x="4595813" y="0"/>
                </a:moveTo>
                <a:cubicBezTo>
                  <a:pt x="7133987" y="0"/>
                  <a:pt x="9191625" y="2055957"/>
                  <a:pt x="9191625" y="4592108"/>
                </a:cubicBezTo>
                <a:lnTo>
                  <a:pt x="9191625" y="5704772"/>
                </a:lnTo>
                <a:lnTo>
                  <a:pt x="0" y="5704772"/>
                </a:lnTo>
                <a:lnTo>
                  <a:pt x="0" y="4592108"/>
                </a:lnTo>
                <a:cubicBezTo>
                  <a:pt x="0" y="2055957"/>
                  <a:pt x="2057614" y="0"/>
                  <a:pt x="4595813" y="0"/>
                </a:cubicBezTo>
                <a:close/>
              </a:path>
            </a:pathLst>
          </a:custGeom>
          <a:solidFill>
            <a:schemeClr val="accent6"/>
          </a:solidFill>
          <a:ln w="476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B1457C88-4472-81CF-02AF-4421E0A308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94430" y="0"/>
            <a:ext cx="6803142" cy="5396474"/>
          </a:xfrm>
          <a:custGeom>
            <a:avLst/>
            <a:gdLst>
              <a:gd name="connsiteX0" fmla="*/ 0 w 6803142"/>
              <a:gd name="connsiteY0" fmla="*/ 0 h 5396474"/>
              <a:gd name="connsiteX1" fmla="*/ 6803142 w 6803142"/>
              <a:gd name="connsiteY1" fmla="*/ 0 h 5396474"/>
              <a:gd name="connsiteX2" fmla="*/ 6803142 w 6803142"/>
              <a:gd name="connsiteY2" fmla="*/ 1997094 h 5396474"/>
              <a:gd name="connsiteX3" fmla="*/ 3401576 w 6803142"/>
              <a:gd name="connsiteY3" fmla="*/ 5396474 h 5396474"/>
              <a:gd name="connsiteX4" fmla="*/ 0 w 6803142"/>
              <a:gd name="connsiteY4" fmla="*/ 1997094 h 5396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03142" h="5396474">
                <a:moveTo>
                  <a:pt x="0" y="0"/>
                </a:moveTo>
                <a:lnTo>
                  <a:pt x="6803142" y="0"/>
                </a:lnTo>
                <a:lnTo>
                  <a:pt x="6803142" y="1997094"/>
                </a:lnTo>
                <a:cubicBezTo>
                  <a:pt x="6803142" y="3874511"/>
                  <a:pt x="5280228" y="5396474"/>
                  <a:pt x="3401576" y="5396474"/>
                </a:cubicBezTo>
                <a:cubicBezTo>
                  <a:pt x="1522938" y="5396474"/>
                  <a:pt x="0" y="3874511"/>
                  <a:pt x="0" y="1997094"/>
                </a:cubicBezTo>
                <a:close/>
              </a:path>
            </a:pathLst>
          </a:custGeom>
          <a:solidFill>
            <a:schemeClr val="bg1">
              <a:alpha val="99000"/>
            </a:schemeClr>
          </a:solidFill>
          <a:ln w="47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99791" y="810228"/>
            <a:ext cx="6392421" cy="3831221"/>
          </a:xfrm>
        </p:spPr>
        <p:txBody>
          <a:bodyPr tIns="0" bIns="0" anchor="ctr" anchorCtr="0">
            <a:noAutofit/>
          </a:bodyPr>
          <a:lstStyle>
            <a:lvl1pPr algn="ctr">
              <a:lnSpc>
                <a:spcPct val="100000"/>
              </a:lnSpc>
              <a:defRPr sz="3600"/>
            </a:lvl1pPr>
          </a:lstStyle>
          <a:p>
            <a:r>
              <a:rPr lang="en-US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2648869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melin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376CF4B8-1811-BD21-43A7-560AC4724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24064" y="-400"/>
            <a:ext cx="12216063" cy="3467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45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0B7B4F0-D3BC-63DF-6429-F771BE5A32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43347" y="420494"/>
            <a:ext cx="11305309" cy="60267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5C6DDD-D2BB-0153-0F53-9F7C17BDFD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65394"/>
            <a:ext cx="7631709" cy="1091627"/>
          </a:xfrm>
        </p:spPr>
        <p:txBody>
          <a:bodyPr tIns="0" bIns="0"/>
          <a:lstStyle>
            <a:lvl1pPr algn="l">
              <a:lnSpc>
                <a:spcPct val="100000"/>
              </a:lnSpc>
              <a:defRPr sz="3600"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AADE444-940A-5A34-8C49-4F15BC33EEC7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914401" y="2303028"/>
            <a:ext cx="3283119" cy="4144192"/>
          </a:xfrm>
        </p:spPr>
        <p:txBody>
          <a:bodyPr lIns="91440" tIns="0" rIns="91440" bIns="0">
            <a:normAutofit/>
          </a:bodyPr>
          <a:lstStyle>
            <a:lvl1pPr marL="457223" indent="-457223">
              <a:spcBef>
                <a:spcPts val="1000"/>
              </a:spcBef>
              <a:buFont typeface="+mj-lt"/>
              <a:buAutoNum type="arabicPeriod"/>
              <a:defRPr sz="1800"/>
            </a:lvl1pPr>
            <a:lvl2pPr marL="745273" indent="-342917">
              <a:spcBef>
                <a:spcPts val="1000"/>
              </a:spcBef>
              <a:buFont typeface="+mj-lt"/>
              <a:buAutoNum type="alphaLcPeriod"/>
              <a:defRPr sz="1800"/>
            </a:lvl2pPr>
            <a:lvl3pPr marL="1202496" indent="-342917">
              <a:spcBef>
                <a:spcPts val="1000"/>
              </a:spcBef>
              <a:buFont typeface="+mj-lt"/>
              <a:buAutoNum type="arabicParenR"/>
              <a:defRPr sz="1800"/>
            </a:lvl3pPr>
            <a:lvl4pPr marL="1659719" indent="-342917">
              <a:spcBef>
                <a:spcPts val="1000"/>
              </a:spcBef>
              <a:buFont typeface="+mj-lt"/>
              <a:buAutoNum type="alphaLcParenR"/>
              <a:defRPr sz="1800"/>
            </a:lvl4pPr>
            <a:lvl5pPr indent="-283478">
              <a:spcBef>
                <a:spcPts val="1000"/>
              </a:spcBef>
              <a:defRPr sz="1800"/>
            </a:lvl5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A79FCB-9A9F-6B60-A95C-FCF020598DE3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782160" y="2303028"/>
            <a:ext cx="3763950" cy="4144192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1000"/>
              </a:spcBef>
              <a:buNone/>
              <a:defRPr sz="1800"/>
            </a:lvl1pPr>
            <a:lvl2pPr indent="-283478">
              <a:spcBef>
                <a:spcPts val="1000"/>
              </a:spcBef>
              <a:defRPr sz="1800"/>
            </a:lvl2pPr>
            <a:lvl3pPr indent="-283478">
              <a:spcBef>
                <a:spcPts val="1000"/>
              </a:spcBef>
              <a:defRPr sz="1800"/>
            </a:lvl3pPr>
            <a:lvl4pPr indent="-283478">
              <a:spcBef>
                <a:spcPts val="1000"/>
              </a:spcBef>
              <a:defRPr sz="1800"/>
            </a:lvl4pPr>
            <a:lvl5pPr indent="-283478">
              <a:spcBef>
                <a:spcPts val="1000"/>
              </a:spcBef>
              <a:defRPr sz="1800"/>
            </a:lvl5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2912B88E-830A-AD4C-378F-46EF5F77950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989455" y="965394"/>
            <a:ext cx="3202545" cy="5892607"/>
          </a:xfrm>
          <a:custGeom>
            <a:avLst/>
            <a:gdLst>
              <a:gd name="connsiteX0" fmla="*/ 0 w 3202545"/>
              <a:gd name="connsiteY0" fmla="*/ 0 h 6023366"/>
              <a:gd name="connsiteX1" fmla="*/ 3202545 w 3202545"/>
              <a:gd name="connsiteY1" fmla="*/ 0 h 6023366"/>
              <a:gd name="connsiteX2" fmla="*/ 3202545 w 3202545"/>
              <a:gd name="connsiteY2" fmla="*/ 3165406 h 6023366"/>
              <a:gd name="connsiteX3" fmla="*/ 2923656 w 3202545"/>
              <a:gd name="connsiteY3" fmla="*/ 3179481 h 6023366"/>
              <a:gd name="connsiteX4" fmla="*/ 364096 w 3202545"/>
              <a:gd name="connsiteY4" fmla="*/ 6016124 h 6023366"/>
              <a:gd name="connsiteX5" fmla="*/ 364096 w 3202545"/>
              <a:gd name="connsiteY5" fmla="*/ 6023364 h 6023366"/>
              <a:gd name="connsiteX6" fmla="*/ 1231541 w 3202545"/>
              <a:gd name="connsiteY6" fmla="*/ 6023364 h 6023366"/>
              <a:gd name="connsiteX7" fmla="*/ 1241636 w 3202545"/>
              <a:gd name="connsiteY7" fmla="*/ 5822974 h 6023366"/>
              <a:gd name="connsiteX8" fmla="*/ 3012253 w 3202545"/>
              <a:gd name="connsiteY8" fmla="*/ 4042481 h 6023366"/>
              <a:gd name="connsiteX9" fmla="*/ 3202545 w 3202545"/>
              <a:gd name="connsiteY9" fmla="*/ 4032784 h 6023366"/>
              <a:gd name="connsiteX10" fmla="*/ 3202545 w 3202545"/>
              <a:gd name="connsiteY10" fmla="*/ 4033098 h 6023366"/>
              <a:gd name="connsiteX11" fmla="*/ 3012291 w 3202545"/>
              <a:gd name="connsiteY11" fmla="*/ 4042794 h 6023366"/>
              <a:gd name="connsiteX12" fmla="*/ 1242011 w 3202545"/>
              <a:gd name="connsiteY12" fmla="*/ 5823008 h 6023366"/>
              <a:gd name="connsiteX13" fmla="*/ 1231918 w 3202545"/>
              <a:gd name="connsiteY13" fmla="*/ 6023365 h 6023366"/>
              <a:gd name="connsiteX14" fmla="*/ 3202545 w 3202545"/>
              <a:gd name="connsiteY14" fmla="*/ 6023365 h 6023366"/>
              <a:gd name="connsiteX15" fmla="*/ 3202545 w 3202545"/>
              <a:gd name="connsiteY15" fmla="*/ 6023366 h 6023366"/>
              <a:gd name="connsiteX16" fmla="*/ 0 w 3202545"/>
              <a:gd name="connsiteY16" fmla="*/ 6023366 h 6023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202545" h="6023366">
                <a:moveTo>
                  <a:pt x="0" y="0"/>
                </a:moveTo>
                <a:lnTo>
                  <a:pt x="3202545" y="0"/>
                </a:lnTo>
                <a:lnTo>
                  <a:pt x="3202545" y="3165406"/>
                </a:lnTo>
                <a:lnTo>
                  <a:pt x="2923656" y="3179481"/>
                </a:lnTo>
                <a:cubicBezTo>
                  <a:pt x="1485615" y="3325450"/>
                  <a:pt x="364096" y="4539349"/>
                  <a:pt x="364096" y="6016124"/>
                </a:cubicBezTo>
                <a:lnTo>
                  <a:pt x="364096" y="6023364"/>
                </a:lnTo>
                <a:lnTo>
                  <a:pt x="1231541" y="6023364"/>
                </a:lnTo>
                <a:lnTo>
                  <a:pt x="1241636" y="5822974"/>
                </a:lnTo>
                <a:cubicBezTo>
                  <a:pt x="1336361" y="4887576"/>
                  <a:pt x="2077946" y="4138236"/>
                  <a:pt x="3012253" y="4042481"/>
                </a:cubicBezTo>
                <a:lnTo>
                  <a:pt x="3202545" y="4032784"/>
                </a:lnTo>
                <a:lnTo>
                  <a:pt x="3202545" y="4033098"/>
                </a:lnTo>
                <a:lnTo>
                  <a:pt x="3012291" y="4042794"/>
                </a:lnTo>
                <a:cubicBezTo>
                  <a:pt x="2078162" y="4138534"/>
                  <a:pt x="1336718" y="4887757"/>
                  <a:pt x="1242011" y="5823008"/>
                </a:cubicBezTo>
                <a:lnTo>
                  <a:pt x="1231918" y="6023365"/>
                </a:lnTo>
                <a:lnTo>
                  <a:pt x="3202545" y="6023365"/>
                </a:lnTo>
                <a:lnTo>
                  <a:pt x="3202545" y="6023366"/>
                </a:lnTo>
                <a:lnTo>
                  <a:pt x="0" y="6023366"/>
                </a:lnTo>
                <a:close/>
              </a:path>
            </a:pathLst>
          </a:custGeom>
          <a:solidFill>
            <a:schemeClr val="accent4"/>
          </a:solidFill>
        </p:spPr>
        <p:txBody>
          <a:bodyPr wrap="square"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/>
              <a:t>Click to add picture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B9152F76-E42E-3D76-6BDB-2FA0D69216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9353550" y="4000042"/>
            <a:ext cx="2838450" cy="2857959"/>
            <a:chOff x="12797096" y="4000041"/>
            <a:chExt cx="2838450" cy="2857959"/>
          </a:xfrm>
        </p:grpSpPr>
        <p:sp>
          <p:nvSpPr>
            <p:cNvPr id="20" name="Freeform: Shape 28">
              <a:extLst>
                <a:ext uri="{FF2B5EF4-FFF2-40B4-BE49-F238E27FC236}">
                  <a16:creationId xmlns:a16="http://schemas.microsoft.com/office/drawing/2014/main" id="{ED0348C7-D83F-0AD7-2539-41219A7956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0800000">
              <a:off x="12797096" y="4000041"/>
              <a:ext cx="2838450" cy="2857958"/>
            </a:xfrm>
            <a:custGeom>
              <a:avLst/>
              <a:gdLst>
                <a:gd name="connsiteX0" fmla="*/ 1971005 w 2838450"/>
                <a:gd name="connsiteY0" fmla="*/ 0 h 2857958"/>
                <a:gd name="connsiteX1" fmla="*/ 2838450 w 2838450"/>
                <a:gd name="connsiteY1" fmla="*/ 0 h 2857958"/>
                <a:gd name="connsiteX2" fmla="*/ 2838450 w 2838450"/>
                <a:gd name="connsiteY2" fmla="*/ 7240 h 2857958"/>
                <a:gd name="connsiteX3" fmla="*/ 278890 w 2838450"/>
                <a:gd name="connsiteY3" fmla="*/ 2843883 h 2857958"/>
                <a:gd name="connsiteX4" fmla="*/ 0 w 2838450"/>
                <a:gd name="connsiteY4" fmla="*/ 2857958 h 2857958"/>
                <a:gd name="connsiteX5" fmla="*/ 0 w 2838450"/>
                <a:gd name="connsiteY5" fmla="*/ 1990580 h 2857958"/>
                <a:gd name="connsiteX6" fmla="*/ 190293 w 2838450"/>
                <a:gd name="connsiteY6" fmla="*/ 1980883 h 2857958"/>
                <a:gd name="connsiteX7" fmla="*/ 1960910 w 2838450"/>
                <a:gd name="connsiteY7" fmla="*/ 200390 h 28579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38450" h="2857958">
                  <a:moveTo>
                    <a:pt x="1971005" y="0"/>
                  </a:moveTo>
                  <a:lnTo>
                    <a:pt x="2838450" y="0"/>
                  </a:lnTo>
                  <a:lnTo>
                    <a:pt x="2838450" y="7240"/>
                  </a:lnTo>
                  <a:cubicBezTo>
                    <a:pt x="2838450" y="1484015"/>
                    <a:pt x="1716931" y="2697914"/>
                    <a:pt x="278890" y="2843883"/>
                  </a:cubicBezTo>
                  <a:lnTo>
                    <a:pt x="0" y="2857958"/>
                  </a:lnTo>
                  <a:lnTo>
                    <a:pt x="0" y="1990580"/>
                  </a:lnTo>
                  <a:lnTo>
                    <a:pt x="190293" y="1980883"/>
                  </a:lnTo>
                  <a:cubicBezTo>
                    <a:pt x="1124600" y="1885128"/>
                    <a:pt x="1866185" y="1135788"/>
                    <a:pt x="1960910" y="20039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sz="1800"/>
            </a:p>
          </p:txBody>
        </p:sp>
        <p:sp>
          <p:nvSpPr>
            <p:cNvPr id="21" name="Freeform: Shape 25">
              <a:extLst>
                <a:ext uri="{FF2B5EF4-FFF2-40B4-BE49-F238E27FC236}">
                  <a16:creationId xmlns:a16="http://schemas.microsoft.com/office/drawing/2014/main" id="{E911AA2D-BE77-278D-CD2E-2EB3E180F3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0800000">
              <a:off x="13664918" y="4867733"/>
              <a:ext cx="1970627" cy="1990267"/>
            </a:xfrm>
            <a:custGeom>
              <a:avLst/>
              <a:gdLst>
                <a:gd name="connsiteX0" fmla="*/ 0 w 1970627"/>
                <a:gd name="connsiteY0" fmla="*/ 0 h 1990267"/>
                <a:gd name="connsiteX1" fmla="*/ 1970627 w 1970627"/>
                <a:gd name="connsiteY1" fmla="*/ 0 h 1990267"/>
                <a:gd name="connsiteX2" fmla="*/ 1960534 w 1970627"/>
                <a:gd name="connsiteY2" fmla="*/ 200357 h 1990267"/>
                <a:gd name="connsiteX3" fmla="*/ 190254 w 1970627"/>
                <a:gd name="connsiteY3" fmla="*/ 1980571 h 1990267"/>
                <a:gd name="connsiteX4" fmla="*/ 0 w 1970627"/>
                <a:gd name="connsiteY4" fmla="*/ 1990267 h 1990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70627" h="1990267">
                  <a:moveTo>
                    <a:pt x="0" y="0"/>
                  </a:moveTo>
                  <a:lnTo>
                    <a:pt x="1970627" y="0"/>
                  </a:lnTo>
                  <a:lnTo>
                    <a:pt x="1960534" y="200357"/>
                  </a:lnTo>
                  <a:cubicBezTo>
                    <a:pt x="1865827" y="1135608"/>
                    <a:pt x="1124383" y="1884831"/>
                    <a:pt x="190254" y="1980571"/>
                  </a:cubicBezTo>
                  <a:lnTo>
                    <a:pt x="0" y="199026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sz="1800">
                <a:solidFill>
                  <a:schemeClr val="tx1"/>
                </a:solidFill>
              </a:endParaRPr>
            </a:p>
          </p:txBody>
        </p:sp>
        <p:sp>
          <p:nvSpPr>
            <p:cNvPr id="22" name="Freeform: Shape 15">
              <a:extLst>
                <a:ext uri="{FF2B5EF4-FFF2-40B4-BE49-F238E27FC236}">
                  <a16:creationId xmlns:a16="http://schemas.microsoft.com/office/drawing/2014/main" id="{B6CE0BA6-C0FD-AC39-6C31-8477E0CAFD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0800000">
              <a:off x="14632096" y="5844983"/>
              <a:ext cx="1003449" cy="1013015"/>
            </a:xfrm>
            <a:custGeom>
              <a:avLst/>
              <a:gdLst>
                <a:gd name="connsiteX0" fmla="*/ 0 w 1003449"/>
                <a:gd name="connsiteY0" fmla="*/ 0 h 1013015"/>
                <a:gd name="connsiteX1" fmla="*/ 1003449 w 1003449"/>
                <a:gd name="connsiteY1" fmla="*/ 0 h 1013015"/>
                <a:gd name="connsiteX2" fmla="*/ 998306 w 1003449"/>
                <a:gd name="connsiteY2" fmla="*/ 100639 h 1013015"/>
                <a:gd name="connsiteX3" fmla="*/ 90663 w 1003449"/>
                <a:gd name="connsiteY3" fmla="*/ 1008380 h 1013015"/>
                <a:gd name="connsiteX4" fmla="*/ 0 w 1003449"/>
                <a:gd name="connsiteY4" fmla="*/ 1013015 h 10130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3449" h="1013015">
                  <a:moveTo>
                    <a:pt x="0" y="0"/>
                  </a:moveTo>
                  <a:lnTo>
                    <a:pt x="1003449" y="0"/>
                  </a:lnTo>
                  <a:lnTo>
                    <a:pt x="998306" y="100639"/>
                  </a:lnTo>
                  <a:cubicBezTo>
                    <a:pt x="949402" y="576784"/>
                    <a:pt x="566756" y="959471"/>
                    <a:pt x="90663" y="1008380"/>
                  </a:cubicBezTo>
                  <a:lnTo>
                    <a:pt x="0" y="101301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sz="1800">
                <a:solidFill>
                  <a:schemeClr val="tx1"/>
                </a:solidFill>
              </a:endParaRPr>
            </a:p>
          </p:txBody>
        </p:sp>
        <p:sp>
          <p:nvSpPr>
            <p:cNvPr id="23" name="Image 2">
              <a:extLst>
                <a:ext uri="{FF2B5EF4-FFF2-40B4-BE49-F238E27FC236}">
                  <a16:creationId xmlns:a16="http://schemas.microsoft.com/office/drawing/2014/main" id="{666AD1A4-36DE-12F3-BB78-BA678A5957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0800000">
              <a:off x="13402193" y="5492845"/>
              <a:ext cx="775021" cy="775021"/>
            </a:xfrm>
            <a:custGeom>
              <a:avLst/>
              <a:gdLst>
                <a:gd name="connsiteX0" fmla="*/ 387511 w 775021"/>
                <a:gd name="connsiteY0" fmla="*/ 775021 h 775021"/>
                <a:gd name="connsiteX1" fmla="*/ 775021 w 775021"/>
                <a:gd name="connsiteY1" fmla="*/ 387511 h 775021"/>
                <a:gd name="connsiteX2" fmla="*/ 387511 w 775021"/>
                <a:gd name="connsiteY2" fmla="*/ 0 h 775021"/>
                <a:gd name="connsiteX3" fmla="*/ 0 w 775021"/>
                <a:gd name="connsiteY3" fmla="*/ 387511 h 775021"/>
                <a:gd name="connsiteX4" fmla="*/ 387511 w 775021"/>
                <a:gd name="connsiteY4" fmla="*/ 775021 h 7750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5021" h="775021">
                  <a:moveTo>
                    <a:pt x="387511" y="775021"/>
                  </a:moveTo>
                  <a:cubicBezTo>
                    <a:pt x="601527" y="775021"/>
                    <a:pt x="775021" y="601527"/>
                    <a:pt x="775021" y="387511"/>
                  </a:cubicBezTo>
                  <a:cubicBezTo>
                    <a:pt x="775021" y="173494"/>
                    <a:pt x="601527" y="0"/>
                    <a:pt x="387511" y="0"/>
                  </a:cubicBezTo>
                  <a:cubicBezTo>
                    <a:pt x="173494" y="0"/>
                    <a:pt x="0" y="173494"/>
                    <a:pt x="0" y="387511"/>
                  </a:cubicBezTo>
                  <a:cubicBezTo>
                    <a:pt x="0" y="601527"/>
                    <a:pt x="173494" y="775021"/>
                    <a:pt x="387511" y="775021"/>
                  </a:cubicBezTo>
                  <a:close/>
                </a:path>
              </a:pathLst>
            </a:custGeom>
            <a:solidFill>
              <a:schemeClr val="accent6"/>
            </a:solidFill>
            <a:ln w="38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800"/>
            </a:p>
          </p:txBody>
        </p:sp>
      </p:grpSp>
      <p:sp>
        <p:nvSpPr>
          <p:cNvPr id="44" name="Slide Number Placeholder 2">
            <a:extLst>
              <a:ext uri="{FF2B5EF4-FFF2-40B4-BE49-F238E27FC236}">
                <a16:creationId xmlns:a16="http://schemas.microsoft.com/office/drawing/2014/main" id="{79071EEC-EAD1-8B22-009A-68E74589AA8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0358438" y="457200"/>
            <a:ext cx="1067589" cy="471489"/>
          </a:xfrm>
        </p:spPr>
        <p:txBody>
          <a:bodyPr/>
          <a:lstStyle>
            <a:lvl1pPr>
              <a:defRPr sz="1600">
                <a:latin typeface="+mj-lt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0951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75923D9E-9381-3D11-B31A-1BF5C97F35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452304" y="3405020"/>
            <a:ext cx="5739697" cy="3467971"/>
            <a:chOff x="5009037" y="2525712"/>
            <a:chExt cx="7170193" cy="4332288"/>
          </a:xfrm>
        </p:grpSpPr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89E777D0-3240-08CE-6B6C-B33B910B8490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9037" y="2525712"/>
              <a:ext cx="3601721" cy="4332288"/>
            </a:xfrm>
            <a:custGeom>
              <a:avLst/>
              <a:gdLst>
                <a:gd name="T0" fmla="*/ 1198 w 1198"/>
                <a:gd name="T1" fmla="*/ 0 h 1441"/>
                <a:gd name="T2" fmla="*/ 0 w 1198"/>
                <a:gd name="T3" fmla="*/ 1441 h 1441"/>
                <a:gd name="T4" fmla="*/ 1198 w 1198"/>
                <a:gd name="T5" fmla="*/ 1441 h 1441"/>
                <a:gd name="T6" fmla="*/ 1198 w 1198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8" h="1441">
                  <a:moveTo>
                    <a:pt x="1198" y="0"/>
                  </a:moveTo>
                  <a:lnTo>
                    <a:pt x="0" y="1441"/>
                  </a:lnTo>
                  <a:lnTo>
                    <a:pt x="1198" y="1441"/>
                  </a:lnTo>
                  <a:lnTo>
                    <a:pt x="119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80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EFEA81A2-6893-518C-6AF3-37C987789C8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9536" y="2525712"/>
              <a:ext cx="3589694" cy="4332288"/>
            </a:xfrm>
            <a:custGeom>
              <a:avLst/>
              <a:gdLst>
                <a:gd name="T0" fmla="*/ 0 w 1194"/>
                <a:gd name="T1" fmla="*/ 0 h 1441"/>
                <a:gd name="T2" fmla="*/ 1194 w 1194"/>
                <a:gd name="T3" fmla="*/ 1441 h 1441"/>
                <a:gd name="T4" fmla="*/ 0 w 1194"/>
                <a:gd name="T5" fmla="*/ 1441 h 1441"/>
                <a:gd name="T6" fmla="*/ 0 w 1194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441">
                  <a:moveTo>
                    <a:pt x="0" y="0"/>
                  </a:moveTo>
                  <a:lnTo>
                    <a:pt x="1194" y="1441"/>
                  </a:lnTo>
                  <a:lnTo>
                    <a:pt x="0" y="14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80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0F297964-0B81-31DC-6D6D-1414832238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 flipV="1">
            <a:off x="6465611" y="1"/>
            <a:ext cx="5739697" cy="3467971"/>
            <a:chOff x="5183405" y="2678112"/>
            <a:chExt cx="7170193" cy="4332288"/>
          </a:xfrm>
        </p:grpSpPr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CE4FDB43-7466-4B74-330E-836DA9504C90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3405" y="2678112"/>
              <a:ext cx="3601721" cy="4332288"/>
            </a:xfrm>
            <a:custGeom>
              <a:avLst/>
              <a:gdLst>
                <a:gd name="T0" fmla="*/ 1198 w 1198"/>
                <a:gd name="T1" fmla="*/ 0 h 1441"/>
                <a:gd name="T2" fmla="*/ 0 w 1198"/>
                <a:gd name="T3" fmla="*/ 1441 h 1441"/>
                <a:gd name="T4" fmla="*/ 1198 w 1198"/>
                <a:gd name="T5" fmla="*/ 1441 h 1441"/>
                <a:gd name="T6" fmla="*/ 1198 w 1198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8" h="1441">
                  <a:moveTo>
                    <a:pt x="1198" y="0"/>
                  </a:moveTo>
                  <a:lnTo>
                    <a:pt x="0" y="1441"/>
                  </a:lnTo>
                  <a:lnTo>
                    <a:pt x="1198" y="1441"/>
                  </a:lnTo>
                  <a:lnTo>
                    <a:pt x="119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800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2EA39DB9-F1B4-F4E9-CF4D-717B0CD747DA}"/>
                </a:ext>
              </a:extLst>
            </p:cNvPr>
            <p:cNvSpPr>
              <a:spLocks/>
            </p:cNvSpPr>
            <p:nvPr/>
          </p:nvSpPr>
          <p:spPr bwMode="auto">
            <a:xfrm>
              <a:off x="8763903" y="2678112"/>
              <a:ext cx="3589695" cy="4332288"/>
            </a:xfrm>
            <a:custGeom>
              <a:avLst/>
              <a:gdLst>
                <a:gd name="T0" fmla="*/ 0 w 1194"/>
                <a:gd name="T1" fmla="*/ 0 h 1441"/>
                <a:gd name="T2" fmla="*/ 1194 w 1194"/>
                <a:gd name="T3" fmla="*/ 1441 h 1441"/>
                <a:gd name="T4" fmla="*/ 0 w 1194"/>
                <a:gd name="T5" fmla="*/ 1441 h 1441"/>
                <a:gd name="T6" fmla="*/ 0 w 1194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441">
                  <a:moveTo>
                    <a:pt x="0" y="0"/>
                  </a:moveTo>
                  <a:lnTo>
                    <a:pt x="1194" y="1441"/>
                  </a:lnTo>
                  <a:lnTo>
                    <a:pt x="0" y="14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800"/>
            </a:p>
          </p:txBody>
        </p:sp>
      </p:grpSp>
      <p:sp>
        <p:nvSpPr>
          <p:cNvPr id="14" name="Image 2">
            <a:extLst>
              <a:ext uri="{FF2B5EF4-FFF2-40B4-BE49-F238E27FC236}">
                <a16:creationId xmlns:a16="http://schemas.microsoft.com/office/drawing/2014/main" id="{EFFAEAD9-58A9-096B-C6D0-58F7AD08EB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642519" y="4577659"/>
            <a:ext cx="775021" cy="775021"/>
          </a:xfrm>
          <a:custGeom>
            <a:avLst/>
            <a:gdLst>
              <a:gd name="connsiteX0" fmla="*/ 387511 w 775021"/>
              <a:gd name="connsiteY0" fmla="*/ 775021 h 775021"/>
              <a:gd name="connsiteX1" fmla="*/ 775021 w 775021"/>
              <a:gd name="connsiteY1" fmla="*/ 387511 h 775021"/>
              <a:gd name="connsiteX2" fmla="*/ 387511 w 775021"/>
              <a:gd name="connsiteY2" fmla="*/ 0 h 775021"/>
              <a:gd name="connsiteX3" fmla="*/ 0 w 775021"/>
              <a:gd name="connsiteY3" fmla="*/ 387511 h 775021"/>
              <a:gd name="connsiteX4" fmla="*/ 387511 w 775021"/>
              <a:gd name="connsiteY4" fmla="*/ 775021 h 775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5021" h="775021">
                <a:moveTo>
                  <a:pt x="387511" y="775021"/>
                </a:moveTo>
                <a:cubicBezTo>
                  <a:pt x="601527" y="775021"/>
                  <a:pt x="775021" y="601527"/>
                  <a:pt x="775021" y="387511"/>
                </a:cubicBezTo>
                <a:cubicBezTo>
                  <a:pt x="775021" y="173494"/>
                  <a:pt x="601527" y="0"/>
                  <a:pt x="387511" y="0"/>
                </a:cubicBezTo>
                <a:cubicBezTo>
                  <a:pt x="173494" y="0"/>
                  <a:pt x="0" y="173494"/>
                  <a:pt x="0" y="387511"/>
                </a:cubicBezTo>
                <a:cubicBezTo>
                  <a:pt x="0" y="601527"/>
                  <a:pt x="173494" y="775021"/>
                  <a:pt x="387511" y="775021"/>
                </a:cubicBezTo>
                <a:close/>
              </a:path>
            </a:pathLst>
          </a:custGeom>
          <a:solidFill>
            <a:schemeClr val="accent6"/>
          </a:solidFill>
          <a:ln w="3801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1CFBBA-B680-A6A7-3C4B-5FEAC4253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1057275"/>
            <a:ext cx="6583680" cy="1531357"/>
          </a:xfrm>
        </p:spPr>
        <p:txBody>
          <a:bodyPr tIns="0" bIns="0">
            <a:noAutofit/>
          </a:bodyPr>
          <a:lstStyle>
            <a:lvl1pPr algn="l">
              <a:lnSpc>
                <a:spcPct val="100000"/>
              </a:lnSpc>
              <a:defRPr sz="3600"/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72386C43-DD10-E892-08AD-D6F4AE9617D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14400" y="2834640"/>
            <a:ext cx="6583680" cy="3207344"/>
          </a:xfrm>
        </p:spPr>
        <p:txBody>
          <a:bodyPr lIns="91440" tIns="0" rIns="91440" bIns="0"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2400"/>
            </a:lvl1pPr>
            <a:lvl2pPr marL="347489">
              <a:lnSpc>
                <a:spcPct val="150000"/>
              </a:lnSpc>
              <a:spcBef>
                <a:spcPts val="0"/>
              </a:spcBef>
              <a:defRPr sz="2000"/>
            </a:lvl2pPr>
            <a:lvl3pPr marL="685834">
              <a:lnSpc>
                <a:spcPct val="150000"/>
              </a:lnSpc>
              <a:spcBef>
                <a:spcPts val="0"/>
              </a:spcBef>
              <a:defRPr sz="1800"/>
            </a:lvl3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1114D1E-7749-DD58-8782-318E4F679D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0358438" y="457200"/>
            <a:ext cx="1067589" cy="471489"/>
          </a:xfrm>
        </p:spPr>
        <p:txBody>
          <a:bodyPr/>
          <a:lstStyle>
            <a:lvl1pPr>
              <a:defRPr sz="1600">
                <a:latin typeface="+mj-lt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11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alf Image Title Two column Content and 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1698" y="3735623"/>
            <a:ext cx="5013960" cy="2408917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" y="112977"/>
            <a:ext cx="12191999" cy="3278423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/>
              <a:t>Insert Image</a:t>
            </a:r>
          </a:p>
        </p:txBody>
      </p:sp>
      <p:sp>
        <p:nvSpPr>
          <p:cNvPr id="13" name="Text Placeholder 16">
            <a:extLst>
              <a:ext uri="{FF2B5EF4-FFF2-40B4-BE49-F238E27FC236}">
                <a16:creationId xmlns:a16="http://schemas.microsoft.com/office/drawing/2014/main" id="{38376498-C218-4EDB-8416-A59802EF20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39000" y="1981200"/>
            <a:ext cx="4389542" cy="4163339"/>
          </a:xfrm>
          <a:solidFill>
            <a:schemeClr val="bg1"/>
          </a:solidFill>
          <a:ln w="28575">
            <a:solidFill>
              <a:schemeClr val="accent2"/>
            </a:solidFill>
          </a:ln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E93A96C6-A4F2-43F1-A47D-0D52EF29954B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7589520" y="2286000"/>
            <a:ext cx="3688080" cy="3581400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>
                <a:solidFill>
                  <a:schemeClr val="accent2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Important Content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EC81B64-070E-43F3-BCB5-833AB965D6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3717926"/>
            <a:ext cx="914400" cy="930275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Icon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8D5893EC-1256-429B-9581-379342C236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9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8992883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40">
          <p15:clr>
            <a:srgbClr val="FBAE40"/>
          </p15:clr>
        </p15:guide>
        <p15:guide id="2" orient="horz" pos="10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988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542" y="2937934"/>
            <a:ext cx="5181600" cy="908050"/>
          </a:xfrm>
        </p:spPr>
        <p:txBody>
          <a:bodyPr anchor="t"/>
          <a:lstStyle>
            <a:lvl1pPr algn="l">
              <a:defRPr sz="266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542" y="1937809"/>
            <a:ext cx="5181600" cy="1000125"/>
          </a:xfrm>
        </p:spPr>
        <p:txBody>
          <a:bodyPr anchor="b"/>
          <a:lstStyle>
            <a:lvl1pPr marL="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1pPr>
            <a:lvl2pPr marL="3048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40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98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263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23409"/>
            <a:ext cx="2693459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449917"/>
            <a:ext cx="2693459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96684" y="1023409"/>
            <a:ext cx="2694517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96684" y="1449917"/>
            <a:ext cx="2694517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594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139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947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033"/>
            <a:ext cx="2005542" cy="774700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3367" y="182034"/>
            <a:ext cx="3407833" cy="3902075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956734"/>
            <a:ext cx="2005542" cy="31273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73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859" y="3200400"/>
            <a:ext cx="3657600" cy="377825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94859" y="408517"/>
            <a:ext cx="3657600" cy="2743200"/>
          </a:xfrm>
        </p:spPr>
        <p:txBody>
          <a:bodyPr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859" y="3578225"/>
            <a:ext cx="3657600" cy="5365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481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935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  <p:sldLayoutId id="2147483733" r:id="rId14"/>
    <p:sldLayoutId id="2147483734" r:id="rId15"/>
  </p:sldLayoutIdLst>
  <p:txStyles>
    <p:titleStyle>
      <a:lvl1pPr algn="ctr" defTabSz="609630" rtl="0" eaLnBrk="1" latinLnBrk="0" hangingPunct="1"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609630" rtl="0" eaLnBrk="1" latinLnBrk="0" hangingPunct="1">
        <a:spcBef>
          <a:spcPct val="20000"/>
        </a:spcBef>
        <a:buFont typeface="Arial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495325" indent="-190510" algn="l" defTabSz="609630" rtl="0" eaLnBrk="1" latinLnBrk="0" hangingPunct="1">
        <a:spcBef>
          <a:spcPct val="20000"/>
        </a:spcBef>
        <a:buFont typeface="Arial" pitchFamily="34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0" hangingPunct="1">
        <a:spcBef>
          <a:spcPct val="20000"/>
        </a:spcBef>
        <a:buFont typeface="Arial" pitchFamily="34" charset="0"/>
        <a:buChar char="–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0" hangingPunct="1">
        <a:spcBef>
          <a:spcPct val="20000"/>
        </a:spcBef>
        <a:buFont typeface="Arial" pitchFamily="34" charset="0"/>
        <a:buChar char="»"/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21C569-75F9-47E8-AD06-9890FD559B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8075787A-739C-E9C9-D2BE-8DBCBCC4D8DB}"/>
              </a:ext>
            </a:extLst>
          </p:cNvPr>
          <p:cNvSpPr/>
          <p:nvPr/>
        </p:nvSpPr>
        <p:spPr>
          <a:xfrm>
            <a:off x="7299237" y="206144"/>
            <a:ext cx="4908639" cy="6410378"/>
          </a:xfrm>
          <a:custGeom>
            <a:avLst/>
            <a:gdLst/>
            <a:ahLst/>
            <a:cxnLst/>
            <a:rect l="l" t="t" r="r" b="b"/>
            <a:pathLst>
              <a:path w="7362958" h="9615567">
                <a:moveTo>
                  <a:pt x="0" y="0"/>
                </a:moveTo>
                <a:lnTo>
                  <a:pt x="7362957" y="0"/>
                </a:lnTo>
                <a:lnTo>
                  <a:pt x="7362957" y="9615567"/>
                </a:lnTo>
                <a:lnTo>
                  <a:pt x="0" y="961556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41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defTabSz="609630"/>
            <a:endParaRPr lang="en-US"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B84C338A-7652-DC9E-6A34-11F002BA9C9E}"/>
              </a:ext>
            </a:extLst>
          </p:cNvPr>
          <p:cNvSpPr/>
          <p:nvPr/>
        </p:nvSpPr>
        <p:spPr>
          <a:xfrm>
            <a:off x="1798" y="5879042"/>
            <a:ext cx="12213485" cy="978805"/>
          </a:xfrm>
          <a:custGeom>
            <a:avLst/>
            <a:gdLst/>
            <a:ahLst/>
            <a:cxnLst/>
            <a:rect l="l" t="t" r="r" b="b"/>
            <a:pathLst>
              <a:path w="18431353" h="1484083">
                <a:moveTo>
                  <a:pt x="0" y="0"/>
                </a:moveTo>
                <a:lnTo>
                  <a:pt x="18431353" y="0"/>
                </a:lnTo>
                <a:lnTo>
                  <a:pt x="18431353" y="1484082"/>
                </a:lnTo>
                <a:lnTo>
                  <a:pt x="0" y="148408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defTabSz="609630"/>
            <a:endParaRPr lang="en-US"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D0DF84-DB35-4920-BCC1-2FB93986CD1A}"/>
              </a:ext>
            </a:extLst>
          </p:cNvPr>
          <p:cNvSpPr txBox="1"/>
          <p:nvPr/>
        </p:nvSpPr>
        <p:spPr>
          <a:xfrm>
            <a:off x="601455" y="502755"/>
            <a:ext cx="10645913" cy="512897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txBody>
          <a:bodyPr wrap="square" lIns="60960" tIns="30480" rIns="60960" bIns="30480" rtlCol="0" anchor="t">
            <a:spAutoFit/>
          </a:bodyPr>
          <a:lstStyle/>
          <a:p>
            <a:pPr algn="ctr" defTabSz="609630"/>
            <a:r>
              <a:rPr lang="en-US" sz="2933" b="1">
                <a:solidFill>
                  <a:prstClr val="white"/>
                </a:solidFill>
                <a:latin typeface="Source Sans Pro Bold"/>
                <a:ea typeface="Source Sans Pro"/>
              </a:rPr>
              <a:t>Budget Year-End Deadlines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56FD8D62-D10F-408A-8A8A-990108BB3358}"/>
              </a:ext>
            </a:extLst>
          </p:cNvPr>
          <p:cNvGraphicFramePr>
            <a:graphicFrameLocks noGrp="1"/>
          </p:cNvGraphicFramePr>
          <p:nvPr/>
        </p:nvGraphicFramePr>
        <p:xfrm>
          <a:off x="600765" y="1581427"/>
          <a:ext cx="10645912" cy="407395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738721">
                  <a:extLst>
                    <a:ext uri="{9D8B030D-6E8A-4147-A177-3AD203B41FA5}">
                      <a16:colId xmlns:a16="http://schemas.microsoft.com/office/drawing/2014/main" val="3716118039"/>
                    </a:ext>
                  </a:extLst>
                </a:gridCol>
                <a:gridCol w="6907191">
                  <a:extLst>
                    <a:ext uri="{9D8B030D-6E8A-4147-A177-3AD203B41FA5}">
                      <a16:colId xmlns:a16="http://schemas.microsoft.com/office/drawing/2014/main" val="3753205592"/>
                    </a:ext>
                  </a:extLst>
                </a:gridCol>
              </a:tblGrid>
              <a:tr h="606784"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latin typeface="Source Sans Pro"/>
                        </a:rPr>
                        <a:t>Date</a:t>
                      </a:r>
                      <a:endParaRPr lang="en-US" sz="800"/>
                    </a:p>
                  </a:txBody>
                  <a:tcPr marL="60960" marR="60960" marT="30480" marB="30480">
                    <a:solidFill>
                      <a:srgbClr val="46307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latin typeface="Source Sans Pro"/>
                        </a:rPr>
                        <a:t>Action Item</a:t>
                      </a:r>
                    </a:p>
                  </a:txBody>
                  <a:tcPr marL="60960" marR="60960" marT="30480" marB="30480">
                    <a:solidFill>
                      <a:srgbClr val="4630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5994600"/>
                  </a:ext>
                </a:extLst>
              </a:tr>
              <a:tr h="606784">
                <a:tc>
                  <a:txBody>
                    <a:bodyPr/>
                    <a:lstStyle/>
                    <a:p>
                      <a:pPr lvl="1" algn="l"/>
                      <a:r>
                        <a:rPr lang="en-US" sz="1900">
                          <a:latin typeface="Source Sans Pro"/>
                        </a:rPr>
                        <a:t>May 30</a:t>
                      </a:r>
                      <a:r>
                        <a:rPr lang="en-US" sz="1900" baseline="30000">
                          <a:latin typeface="Source Sans Pro"/>
                        </a:rPr>
                        <a:t>th</a:t>
                      </a:r>
                      <a:r>
                        <a:rPr lang="en-US" sz="1900">
                          <a:latin typeface="Source Sans Pro"/>
                        </a:rPr>
                        <a:t>, 2025</a:t>
                      </a:r>
                    </a:p>
                  </a:txBody>
                  <a:tcPr marL="60960" marR="60960" marT="30480" marB="30480"/>
                </a:tc>
                <a:tc>
                  <a:txBody>
                    <a:bodyPr/>
                    <a:lstStyle/>
                    <a:p>
                      <a:pPr lvl="1" algn="l"/>
                      <a:r>
                        <a:rPr lang="en-US" sz="1900">
                          <a:latin typeface="Source Sans Pro"/>
                        </a:rPr>
                        <a:t>Last day to submit </a:t>
                      </a:r>
                      <a:r>
                        <a:rPr lang="en-US" sz="1900" b="1">
                          <a:latin typeface="Source Sans Pro"/>
                        </a:rPr>
                        <a:t>budget transfer </a:t>
                      </a:r>
                      <a:r>
                        <a:rPr lang="en-US" sz="1900">
                          <a:latin typeface="Source Sans Pro"/>
                        </a:rPr>
                        <a:t>(BTR)</a:t>
                      </a:r>
                    </a:p>
                  </a:txBody>
                  <a:tcPr marL="60960" marR="60960" marT="30480" marB="30480"/>
                </a:tc>
                <a:extLst>
                  <a:ext uri="{0D108BD9-81ED-4DB2-BD59-A6C34878D82A}">
                    <a16:rowId xmlns:a16="http://schemas.microsoft.com/office/drawing/2014/main" val="1993788521"/>
                  </a:ext>
                </a:extLst>
              </a:tr>
              <a:tr h="606784">
                <a:tc>
                  <a:txBody>
                    <a:bodyPr/>
                    <a:lstStyle/>
                    <a:p>
                      <a:pPr lvl="1" algn="l"/>
                      <a:r>
                        <a:rPr lang="en-US" sz="1900">
                          <a:latin typeface="Source Sans Pro"/>
                        </a:rPr>
                        <a:t>June 6</a:t>
                      </a:r>
                      <a:r>
                        <a:rPr lang="en-US" sz="1900" baseline="30000">
                          <a:latin typeface="Source Sans Pro"/>
                        </a:rPr>
                        <a:t>th</a:t>
                      </a:r>
                      <a:r>
                        <a:rPr lang="en-US" sz="1900">
                          <a:latin typeface="Source Sans Pro"/>
                        </a:rPr>
                        <a:t>, 2025</a:t>
                      </a:r>
                    </a:p>
                  </a:txBody>
                  <a:tcPr marL="60960" marR="60960" marT="30480" marB="30480"/>
                </a:tc>
                <a:tc>
                  <a:txBody>
                    <a:bodyPr/>
                    <a:lstStyle/>
                    <a:p>
                      <a:pPr lvl="1" algn="l"/>
                      <a:r>
                        <a:rPr lang="en-US" sz="1900">
                          <a:latin typeface="Source Sans Pro"/>
                        </a:rPr>
                        <a:t>Last day to submit </a:t>
                      </a:r>
                      <a:r>
                        <a:rPr lang="en-US" sz="1900" b="1">
                          <a:latin typeface="Source Sans Pro"/>
                        </a:rPr>
                        <a:t>Labor Cost Distribution Adjustments</a:t>
                      </a:r>
                    </a:p>
                  </a:txBody>
                  <a:tcPr marL="60960" marR="60960" marT="30480" marB="30480"/>
                </a:tc>
                <a:extLst>
                  <a:ext uri="{0D108BD9-81ED-4DB2-BD59-A6C34878D82A}">
                    <a16:rowId xmlns:a16="http://schemas.microsoft.com/office/drawing/2014/main" val="2367500380"/>
                  </a:ext>
                </a:extLst>
              </a:tr>
              <a:tr h="1040037">
                <a:tc>
                  <a:txBody>
                    <a:bodyPr/>
                    <a:lstStyle/>
                    <a:p>
                      <a:pPr lvl="1" algn="l"/>
                      <a:r>
                        <a:rPr lang="en-US" sz="1900">
                          <a:latin typeface="Source Sans Pro"/>
                        </a:rPr>
                        <a:t>June 20</a:t>
                      </a:r>
                      <a:r>
                        <a:rPr lang="en-US" sz="1900" baseline="30000">
                          <a:latin typeface="Source Sans Pro"/>
                        </a:rPr>
                        <a:t>th</a:t>
                      </a:r>
                      <a:r>
                        <a:rPr lang="en-US" sz="1900">
                          <a:latin typeface="Source Sans Pro"/>
                        </a:rPr>
                        <a:t>, 2025</a:t>
                      </a:r>
                    </a:p>
                  </a:txBody>
                  <a:tcPr marL="60960" marR="60960" marT="30480" marB="30480"/>
                </a:tc>
                <a:tc>
                  <a:txBody>
                    <a:bodyPr/>
                    <a:lstStyle/>
                    <a:p>
                      <a:pPr lvl="1" algn="l"/>
                      <a:r>
                        <a:rPr lang="en-US" sz="1900">
                          <a:latin typeface="Source Sans Pro"/>
                        </a:rPr>
                        <a:t>Last day to submit </a:t>
                      </a:r>
                      <a:r>
                        <a:rPr lang="en-US" sz="1900" b="1">
                          <a:latin typeface="Source Sans Pro"/>
                        </a:rPr>
                        <a:t>Preliminary Annual CFW and Campus Reserve Plan </a:t>
                      </a:r>
                      <a:r>
                        <a:rPr lang="en-US" sz="1900">
                          <a:latin typeface="Source Sans Pro"/>
                        </a:rPr>
                        <a:t>(For Self-Supported Units, and Other Trust Funds (NR201, NR301, NR401, TSXXX , SUXXX, TAXXX, TLXXX)</a:t>
                      </a:r>
                    </a:p>
                  </a:txBody>
                  <a:tcPr marL="60960" marR="60960" marT="30480" marB="30480"/>
                </a:tc>
                <a:extLst>
                  <a:ext uri="{0D108BD9-81ED-4DB2-BD59-A6C34878D82A}">
                    <a16:rowId xmlns:a16="http://schemas.microsoft.com/office/drawing/2014/main" val="2862847131"/>
                  </a:ext>
                </a:extLst>
              </a:tr>
              <a:tr h="606784">
                <a:tc>
                  <a:txBody>
                    <a:bodyPr/>
                    <a:lstStyle/>
                    <a:p>
                      <a:pPr lvl="1" algn="l"/>
                      <a:r>
                        <a:rPr lang="en-US" sz="1900">
                          <a:latin typeface="Source Sans Pro"/>
                        </a:rPr>
                        <a:t>July 18</a:t>
                      </a:r>
                      <a:r>
                        <a:rPr lang="en-US" sz="1900" baseline="30000">
                          <a:latin typeface="Source Sans Pro"/>
                        </a:rPr>
                        <a:t>th</a:t>
                      </a:r>
                      <a:r>
                        <a:rPr lang="en-US" sz="1900">
                          <a:latin typeface="Source Sans Pro"/>
                        </a:rPr>
                        <a:t>, 2025</a:t>
                      </a:r>
                    </a:p>
                  </a:txBody>
                  <a:tcPr marL="60960" marR="60960" marT="30480" marB="30480"/>
                </a:tc>
                <a:tc>
                  <a:txBody>
                    <a:bodyPr/>
                    <a:lstStyle/>
                    <a:p>
                      <a:pPr lvl="1" algn="l"/>
                      <a:r>
                        <a:rPr lang="en-US" sz="1900">
                          <a:latin typeface="Source Sans Pro"/>
                        </a:rPr>
                        <a:t>Lat day to submit final annual CFW &amp; Campus Reserve Plan</a:t>
                      </a:r>
                    </a:p>
                  </a:txBody>
                  <a:tcPr marL="60960" marR="60960" marT="30480" marB="30480"/>
                </a:tc>
                <a:extLst>
                  <a:ext uri="{0D108BD9-81ED-4DB2-BD59-A6C34878D82A}">
                    <a16:rowId xmlns:a16="http://schemas.microsoft.com/office/drawing/2014/main" val="4157482431"/>
                  </a:ext>
                </a:extLst>
              </a:tr>
              <a:tr h="606784">
                <a:tc>
                  <a:txBody>
                    <a:bodyPr/>
                    <a:lstStyle/>
                    <a:p>
                      <a:pPr lvl="1" algn="l"/>
                      <a:r>
                        <a:rPr lang="en-US" sz="1900">
                          <a:latin typeface="Source Sans Pro"/>
                        </a:rPr>
                        <a:t>July 31st, 2025</a:t>
                      </a:r>
                    </a:p>
                  </a:txBody>
                  <a:tcPr marL="60960" marR="60960" marT="30480" marB="30480"/>
                </a:tc>
                <a:tc>
                  <a:txBody>
                    <a:bodyPr/>
                    <a:lstStyle/>
                    <a:p>
                      <a:pPr lvl="1" algn="l"/>
                      <a:r>
                        <a:rPr lang="en-US" sz="1900">
                          <a:latin typeface="Source Sans Pro"/>
                        </a:rPr>
                        <a:t>Upload the CFW in CFS</a:t>
                      </a:r>
                    </a:p>
                  </a:txBody>
                  <a:tcPr marL="60960" marR="60960" marT="30480" marB="30480"/>
                </a:tc>
                <a:extLst>
                  <a:ext uri="{0D108BD9-81ED-4DB2-BD59-A6C34878D82A}">
                    <a16:rowId xmlns:a16="http://schemas.microsoft.com/office/drawing/2014/main" val="2401480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6077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21C569-75F9-47E8-AD06-9890FD559B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8075787A-739C-E9C9-D2BE-8DBCBCC4D8DB}"/>
              </a:ext>
            </a:extLst>
          </p:cNvPr>
          <p:cNvSpPr/>
          <p:nvPr/>
        </p:nvSpPr>
        <p:spPr>
          <a:xfrm>
            <a:off x="7299237" y="223813"/>
            <a:ext cx="4908639" cy="6410378"/>
          </a:xfrm>
          <a:custGeom>
            <a:avLst/>
            <a:gdLst/>
            <a:ahLst/>
            <a:cxnLst/>
            <a:rect l="l" t="t" r="r" b="b"/>
            <a:pathLst>
              <a:path w="7362958" h="9615567">
                <a:moveTo>
                  <a:pt x="0" y="0"/>
                </a:moveTo>
                <a:lnTo>
                  <a:pt x="7362957" y="0"/>
                </a:lnTo>
                <a:lnTo>
                  <a:pt x="7362957" y="9615567"/>
                </a:lnTo>
                <a:lnTo>
                  <a:pt x="0" y="961556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41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defTabSz="609630">
              <a:defRPr/>
            </a:pPr>
            <a:endParaRPr lang="en-US" sz="1200">
              <a:solidFill>
                <a:prstClr val="black"/>
              </a:solidFill>
              <a:latin typeface="Source Sans Pro"/>
              <a:ea typeface="Source Sans Pro"/>
            </a:endParaRPr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B84C338A-7652-DC9E-6A34-11F002BA9C9E}"/>
              </a:ext>
            </a:extLst>
          </p:cNvPr>
          <p:cNvSpPr/>
          <p:nvPr/>
        </p:nvSpPr>
        <p:spPr>
          <a:xfrm>
            <a:off x="1798" y="5879042"/>
            <a:ext cx="12213485" cy="978805"/>
          </a:xfrm>
          <a:custGeom>
            <a:avLst/>
            <a:gdLst/>
            <a:ahLst/>
            <a:cxnLst/>
            <a:rect l="l" t="t" r="r" b="b"/>
            <a:pathLst>
              <a:path w="18431353" h="1484083">
                <a:moveTo>
                  <a:pt x="0" y="0"/>
                </a:moveTo>
                <a:lnTo>
                  <a:pt x="18431353" y="0"/>
                </a:lnTo>
                <a:lnTo>
                  <a:pt x="18431353" y="1484082"/>
                </a:lnTo>
                <a:lnTo>
                  <a:pt x="0" y="148408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defTabSz="609630">
              <a:defRPr/>
            </a:pPr>
            <a:endParaRPr lang="en-US" sz="1200">
              <a:solidFill>
                <a:prstClr val="black"/>
              </a:solidFill>
              <a:latin typeface="Source Sans Pro"/>
              <a:ea typeface="Source Sans Pro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D0DF84-DB35-4920-BCC1-2FB93986CD1A}"/>
              </a:ext>
            </a:extLst>
          </p:cNvPr>
          <p:cNvSpPr txBox="1"/>
          <p:nvPr/>
        </p:nvSpPr>
        <p:spPr>
          <a:xfrm>
            <a:off x="583095" y="223810"/>
            <a:ext cx="10460383" cy="512897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lIns="60960" tIns="30480" rIns="60960" bIns="30480" rtlCol="0" anchor="t">
            <a:spAutoFit/>
          </a:bodyPr>
          <a:lstStyle/>
          <a:p>
            <a:pPr algn="ctr" defTabSz="609630">
              <a:defRPr/>
            </a:pPr>
            <a:r>
              <a:rPr lang="en-US" sz="2933" b="1">
                <a:solidFill>
                  <a:prstClr val="white"/>
                </a:solidFill>
                <a:latin typeface="Source Sans Pro Bold"/>
                <a:ea typeface="Source Sans Pro"/>
              </a:rPr>
              <a:t>FY2025-26 Risk Pool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56FD8D62-D10F-408A-8A8A-990108BB3358}"/>
              </a:ext>
            </a:extLst>
          </p:cNvPr>
          <p:cNvGraphicFramePr>
            <a:graphicFrameLocks noGrp="1"/>
          </p:cNvGraphicFramePr>
          <p:nvPr/>
        </p:nvGraphicFramePr>
        <p:xfrm>
          <a:off x="591931" y="1651102"/>
          <a:ext cx="10663220" cy="415826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50748">
                  <a:extLst>
                    <a:ext uri="{9D8B030D-6E8A-4147-A177-3AD203B41FA5}">
                      <a16:colId xmlns:a16="http://schemas.microsoft.com/office/drawing/2014/main" val="3716118039"/>
                    </a:ext>
                  </a:extLst>
                </a:gridCol>
                <a:gridCol w="2523839">
                  <a:extLst>
                    <a:ext uri="{9D8B030D-6E8A-4147-A177-3AD203B41FA5}">
                      <a16:colId xmlns:a16="http://schemas.microsoft.com/office/drawing/2014/main" val="528048673"/>
                    </a:ext>
                  </a:extLst>
                </a:gridCol>
                <a:gridCol w="2388633">
                  <a:extLst>
                    <a:ext uri="{9D8B030D-6E8A-4147-A177-3AD203B41FA5}">
                      <a16:colId xmlns:a16="http://schemas.microsoft.com/office/drawing/2014/main" val="3753205592"/>
                    </a:ext>
                  </a:extLst>
                </a:gridCol>
              </a:tblGrid>
              <a:tr h="605682">
                <a:tc>
                  <a:txBody>
                    <a:bodyPr/>
                    <a:lstStyle/>
                    <a:p>
                      <a:pPr algn="l"/>
                      <a:r>
                        <a:rPr lang="en-US" sz="2400">
                          <a:latin typeface="Source Sans Pro"/>
                        </a:rPr>
                        <a:t>     Types</a:t>
                      </a:r>
                    </a:p>
                  </a:txBody>
                  <a:tcPr marL="60960" marR="60960" marT="30480" marB="30480">
                    <a:solidFill>
                      <a:srgbClr val="463077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2400">
                          <a:latin typeface="Source Sans Pro"/>
                        </a:rPr>
                        <a:t>Rate</a:t>
                      </a:r>
                    </a:p>
                  </a:txBody>
                  <a:tcPr marL="60960" marR="60960" marT="30480" marB="30480">
                    <a:solidFill>
                      <a:srgbClr val="463077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2400">
                          <a:latin typeface="Source Sans Pro"/>
                        </a:rPr>
                        <a:t>Owner</a:t>
                      </a:r>
                      <a:endParaRPr lang="en-US" sz="800"/>
                    </a:p>
                  </a:txBody>
                  <a:tcPr marL="60960" marR="60960" marT="30480" marB="30480">
                    <a:solidFill>
                      <a:srgbClr val="4630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5994600"/>
                  </a:ext>
                </a:extLst>
              </a:tr>
              <a:tr h="551675">
                <a:tc>
                  <a:txBody>
                    <a:bodyPr/>
                    <a:lstStyle/>
                    <a:p>
                      <a:pPr lvl="1" algn="l"/>
                      <a:r>
                        <a:rPr lang="en-US" sz="1900" b="1">
                          <a:latin typeface="Source Sans Pro"/>
                        </a:rPr>
                        <a:t>General Liability</a:t>
                      </a:r>
                    </a:p>
                  </a:txBody>
                  <a:tcPr marL="60960" marR="60960" marT="30480" marB="30480"/>
                </a:tc>
                <a:tc>
                  <a:txBody>
                    <a:bodyPr/>
                    <a:lstStyle/>
                    <a:p>
                      <a:pPr lvl="1" algn="l"/>
                      <a:r>
                        <a:rPr lang="en-US" sz="1900" b="1">
                          <a:latin typeface="Source Sans Pro"/>
                        </a:rPr>
                        <a:t>1.04%</a:t>
                      </a:r>
                    </a:p>
                  </a:txBody>
                  <a:tcPr marL="60960" marR="60960" marT="30480" marB="30480"/>
                </a:tc>
                <a:tc>
                  <a:txBody>
                    <a:bodyPr/>
                    <a:lstStyle/>
                    <a:p>
                      <a:pPr lvl="1" algn="ctr"/>
                      <a:r>
                        <a:rPr lang="en-US" sz="1900">
                          <a:latin typeface="Source Sans Pro"/>
                        </a:rPr>
                        <a:t>Budget/Accounting</a:t>
                      </a:r>
                    </a:p>
                  </a:txBody>
                  <a:tcPr marL="60960" marR="60960" marT="30480" marB="30480"/>
                </a:tc>
                <a:extLst>
                  <a:ext uri="{0D108BD9-81ED-4DB2-BD59-A6C34878D82A}">
                    <a16:rowId xmlns:a16="http://schemas.microsoft.com/office/drawing/2014/main" val="1993788521"/>
                  </a:ext>
                </a:extLst>
              </a:tr>
              <a:tr h="556591">
                <a:tc>
                  <a:txBody>
                    <a:bodyPr/>
                    <a:lstStyle/>
                    <a:p>
                      <a:pPr lvl="1" algn="l"/>
                      <a:r>
                        <a:rPr lang="en-US" sz="1900" b="1">
                          <a:latin typeface="Source Sans Pro"/>
                        </a:rPr>
                        <a:t>Workers’ Compensation</a:t>
                      </a:r>
                    </a:p>
                  </a:txBody>
                  <a:tcPr marL="60960" marR="60960" marT="30480" marB="30480"/>
                </a:tc>
                <a:tc>
                  <a:txBody>
                    <a:bodyPr/>
                    <a:lstStyle/>
                    <a:p>
                      <a:pPr lvl="1" algn="l"/>
                      <a:r>
                        <a:rPr lang="en-US" sz="1900" b="1">
                          <a:latin typeface="Source Sans Pro"/>
                        </a:rPr>
                        <a:t>1.04%</a:t>
                      </a:r>
                    </a:p>
                  </a:txBody>
                  <a:tcPr marL="60960" marR="60960" marT="30480" marB="30480"/>
                </a:tc>
                <a:tc>
                  <a:txBody>
                    <a:bodyPr/>
                    <a:lstStyle/>
                    <a:p>
                      <a:pPr lvl="1" algn="ctr"/>
                      <a:r>
                        <a:rPr lang="en-US" sz="1900" b="0">
                          <a:latin typeface="Source Sans Pro"/>
                        </a:rPr>
                        <a:t>Budget/Accounting</a:t>
                      </a:r>
                    </a:p>
                  </a:txBody>
                  <a:tcPr marL="60960" marR="60960" marT="30480" marB="30480"/>
                </a:tc>
                <a:extLst>
                  <a:ext uri="{0D108BD9-81ED-4DB2-BD59-A6C34878D82A}">
                    <a16:rowId xmlns:a16="http://schemas.microsoft.com/office/drawing/2014/main" val="2367500380"/>
                  </a:ext>
                </a:extLst>
              </a:tr>
              <a:tr h="627269">
                <a:tc>
                  <a:txBody>
                    <a:bodyPr/>
                    <a:lstStyle/>
                    <a:p>
                      <a:pPr lvl="1" algn="l"/>
                      <a:r>
                        <a:rPr lang="en-US" sz="1900" b="1">
                          <a:latin typeface="Source Sans Pro"/>
                        </a:rPr>
                        <a:t>IDL/NDI/UI</a:t>
                      </a:r>
                    </a:p>
                  </a:txBody>
                  <a:tcPr marL="60960" marR="60960" marT="30480" marB="30480"/>
                </a:tc>
                <a:tc>
                  <a:txBody>
                    <a:bodyPr/>
                    <a:lstStyle/>
                    <a:p>
                      <a:pPr lvl="1" algn="l"/>
                      <a:r>
                        <a:rPr lang="en-US" sz="1900" b="1">
                          <a:latin typeface="Source Sans Pro"/>
                        </a:rPr>
                        <a:t>0.41%</a:t>
                      </a:r>
                    </a:p>
                  </a:txBody>
                  <a:tcPr marL="60960" marR="60960" marT="30480" marB="30480"/>
                </a:tc>
                <a:tc>
                  <a:txBody>
                    <a:bodyPr/>
                    <a:lstStyle/>
                    <a:p>
                      <a:pPr lvl="1" algn="ctr"/>
                      <a:r>
                        <a:rPr lang="en-US" sz="1900">
                          <a:latin typeface="Source Sans Pro"/>
                        </a:rPr>
                        <a:t>Budget/Accounting</a:t>
                      </a:r>
                    </a:p>
                  </a:txBody>
                  <a:tcPr marL="60960" marR="60960" marT="30480" marB="30480"/>
                </a:tc>
                <a:extLst>
                  <a:ext uri="{0D108BD9-81ED-4DB2-BD59-A6C34878D82A}">
                    <a16:rowId xmlns:a16="http://schemas.microsoft.com/office/drawing/2014/main" val="2862847131"/>
                  </a:ext>
                </a:extLst>
              </a:tr>
              <a:tr h="605682">
                <a:tc>
                  <a:txBody>
                    <a:bodyPr/>
                    <a:lstStyle/>
                    <a:p>
                      <a:pPr lvl="1" algn="l"/>
                      <a:r>
                        <a:rPr lang="en-US" sz="1900" b="1">
                          <a:latin typeface="Source Sans Pro"/>
                        </a:rPr>
                        <a:t>Property Rate</a:t>
                      </a:r>
                    </a:p>
                  </a:txBody>
                  <a:tcPr marL="60960" marR="60960" marT="30480" marB="30480"/>
                </a:tc>
                <a:tc>
                  <a:txBody>
                    <a:bodyPr/>
                    <a:lstStyle/>
                    <a:p>
                      <a:pPr lvl="1" algn="l"/>
                      <a:r>
                        <a:rPr lang="en-US" sz="1900" b="1">
                          <a:latin typeface="Source Sans Pro"/>
                        </a:rPr>
                        <a:t>TIV = 0.1744</a:t>
                      </a:r>
                    </a:p>
                  </a:txBody>
                  <a:tcPr marL="60960" marR="60960" marT="30480" marB="30480"/>
                </a:tc>
                <a:tc>
                  <a:txBody>
                    <a:bodyPr/>
                    <a:lstStyle/>
                    <a:p>
                      <a:pPr lvl="1" algn="ctr"/>
                      <a:r>
                        <a:rPr lang="en-US" sz="1900">
                          <a:latin typeface="Source Sans Pro"/>
                        </a:rPr>
                        <a:t>Risk Mgmt.</a:t>
                      </a:r>
                    </a:p>
                  </a:txBody>
                  <a:tcPr marL="60960" marR="60960" marT="30480" marB="30480"/>
                </a:tc>
                <a:extLst>
                  <a:ext uri="{0D108BD9-81ED-4DB2-BD59-A6C34878D82A}">
                    <a16:rowId xmlns:a16="http://schemas.microsoft.com/office/drawing/2014/main" val="4157482431"/>
                  </a:ext>
                </a:extLst>
              </a:tr>
              <a:tr h="605682">
                <a:tc>
                  <a:txBody>
                    <a:bodyPr/>
                    <a:lstStyle/>
                    <a:p>
                      <a:pPr lvl="1" algn="l"/>
                      <a:r>
                        <a:rPr lang="en-US" sz="1900" b="1">
                          <a:latin typeface="Source Sans Pro"/>
                        </a:rPr>
                        <a:t>AIME (Athletic Injury Medical Expense)</a:t>
                      </a:r>
                    </a:p>
                  </a:txBody>
                  <a:tcPr marL="60960" marR="60960" marT="30480" marB="30480"/>
                </a:tc>
                <a:tc>
                  <a:txBody>
                    <a:bodyPr/>
                    <a:lstStyle/>
                    <a:p>
                      <a:pPr lvl="1" algn="l"/>
                      <a:r>
                        <a:rPr lang="en-US" sz="1900" b="1">
                          <a:latin typeface="Source Sans Pro"/>
                        </a:rPr>
                        <a:t>100% to Athletics</a:t>
                      </a:r>
                    </a:p>
                  </a:txBody>
                  <a:tcPr marL="60960" marR="60960" marT="30480" marB="30480"/>
                </a:tc>
                <a:tc>
                  <a:txBody>
                    <a:bodyPr/>
                    <a:lstStyle/>
                    <a:p>
                      <a:pPr lvl="1" algn="ctr"/>
                      <a:r>
                        <a:rPr lang="en-US" sz="1900">
                          <a:latin typeface="Source Sans Pro"/>
                        </a:rPr>
                        <a:t>Risk Mgmt.</a:t>
                      </a:r>
                    </a:p>
                  </a:txBody>
                  <a:tcPr marL="60960" marR="60960" marT="30480" marB="30480"/>
                </a:tc>
                <a:extLst>
                  <a:ext uri="{0D108BD9-81ED-4DB2-BD59-A6C34878D82A}">
                    <a16:rowId xmlns:a16="http://schemas.microsoft.com/office/drawing/2014/main" val="2401480616"/>
                  </a:ext>
                </a:extLst>
              </a:tr>
              <a:tr h="605682">
                <a:tc>
                  <a:txBody>
                    <a:bodyPr/>
                    <a:lstStyle/>
                    <a:p>
                      <a:pPr lvl="1" algn="l"/>
                      <a:r>
                        <a:rPr lang="en-US" sz="1900" b="1">
                          <a:latin typeface="Source Sans Pro"/>
                        </a:rPr>
                        <a:t>Automobile Liability</a:t>
                      </a:r>
                    </a:p>
                  </a:txBody>
                  <a:tcPr marL="60960" marR="60960" marT="30480" marB="30480"/>
                </a:tc>
                <a:tc>
                  <a:txBody>
                    <a:bodyPr/>
                    <a:lstStyle/>
                    <a:p>
                      <a:pPr lvl="1" algn="l"/>
                      <a:r>
                        <a:rPr lang="en-US" sz="1900" b="1">
                          <a:latin typeface="Source Sans Pro"/>
                        </a:rPr>
                        <a:t>$503.48 / Vehicle</a:t>
                      </a:r>
                    </a:p>
                  </a:txBody>
                  <a:tcPr marL="60960" marR="60960" marT="30480" marB="30480"/>
                </a:tc>
                <a:tc>
                  <a:txBody>
                    <a:bodyPr/>
                    <a:lstStyle/>
                    <a:p>
                      <a:pPr lvl="1" algn="ctr"/>
                      <a:r>
                        <a:rPr lang="en-US" sz="1900">
                          <a:latin typeface="Source Sans Pro"/>
                        </a:rPr>
                        <a:t>Risk Mgmt.</a:t>
                      </a:r>
                    </a:p>
                  </a:txBody>
                  <a:tcPr marL="60960" marR="60960" marT="30480" marB="30480"/>
                </a:tc>
                <a:extLst>
                  <a:ext uri="{0D108BD9-81ED-4DB2-BD59-A6C34878D82A}">
                    <a16:rowId xmlns:a16="http://schemas.microsoft.com/office/drawing/2014/main" val="1575655926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AD63F1DE-1339-464E-93B3-DDD1AC8E8DBB}"/>
              </a:ext>
            </a:extLst>
          </p:cNvPr>
          <p:cNvSpPr txBox="1"/>
          <p:nvPr/>
        </p:nvSpPr>
        <p:spPr>
          <a:xfrm>
            <a:off x="591931" y="943860"/>
            <a:ext cx="10451548" cy="471796"/>
          </a:xfrm>
          <a:prstGeom prst="rect">
            <a:avLst/>
          </a:prstGeom>
          <a:noFill/>
        </p:spPr>
        <p:txBody>
          <a:bodyPr wrap="square" lIns="60960" tIns="30480" rIns="60960" bIns="30480" rtlCol="0" anchor="t">
            <a:spAutoFit/>
          </a:bodyPr>
          <a:lstStyle/>
          <a:p>
            <a:pPr defTabSz="609630"/>
            <a:r>
              <a:rPr lang="en-US" sz="1333">
                <a:solidFill>
                  <a:prstClr val="black"/>
                </a:solidFill>
                <a:latin typeface="Source Sans Pro"/>
                <a:ea typeface="Source Sans Pro"/>
              </a:rPr>
              <a:t>California State University Risk Management Authority (CSURMA) was formed by CSU and provides several risk management insurance such as General Liability, Worker’s Compensation, IDL/NDI/UI, Property Insurance, Other Insurance Programs. </a:t>
            </a:r>
          </a:p>
        </p:txBody>
      </p:sp>
    </p:spTree>
    <p:extLst>
      <p:ext uri="{BB962C8B-B14F-4D97-AF65-F5344CB8AC3E}">
        <p14:creationId xmlns:p14="http://schemas.microsoft.com/office/powerpoint/2010/main" val="14185858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197</Words>
  <Application>Microsoft Office PowerPoint</Application>
  <PresentationFormat>Widescreen</PresentationFormat>
  <Paragraphs>36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Source Sans Pro</vt:lpstr>
      <vt:lpstr>Source Sans Pro 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Budget Year-End Deadlines</dc:title>
  <dc:creator>Jesse Shen</dc:creator>
  <cp:lastModifiedBy>Fiscal Affairs</cp:lastModifiedBy>
  <cp:revision>4</cp:revision>
  <dcterms:created xsi:type="dcterms:W3CDTF">2024-05-01T18:57:14Z</dcterms:created>
  <dcterms:modified xsi:type="dcterms:W3CDTF">2025-04-30T20:41:04Z</dcterms:modified>
</cp:coreProperties>
</file>