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08" r:id="rId5"/>
    <p:sldMasterId id="2147483720" r:id="rId6"/>
  </p:sldMasterIdLst>
  <p:notesMasterIdLst>
    <p:notesMasterId r:id="rId11"/>
  </p:notesMasterIdLst>
  <p:sldIdLst>
    <p:sldId id="397" r:id="rId7"/>
    <p:sldId id="1566" r:id="rId8"/>
    <p:sldId id="413" r:id="rId9"/>
    <p:sldId id="4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36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E5D4-EBE1-4742-8A46-E67016220B36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3AF7-70E7-2843-94F8-008B7B2D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C51-453C-F55E-25F8-66169D4D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BCE0-4FCD-BBC2-FD75-F7E4FB62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949E-3427-7321-1444-424D49D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8D3C-C3E6-4601-A489-66A524F43DB2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F426-9D36-9918-7B42-04B035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7313-CFBB-9860-D23C-13A6FC9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6BB2-5620-28F6-9286-3274E5ED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0552A-1B21-8DC2-1AF0-9260A2BA8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EC32-5E09-6F13-ABD8-02DF22AA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E331-576C-47A9-A7F1-171C210C6C52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EB6C-A811-06A0-DD79-850D7810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6613-F1F7-C50B-C68D-77D499E0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B2CC9-82BB-9D03-31FA-A3DDBE69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3158A-4F62-3099-179A-0AD17436B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5E8BF-152C-CFF6-ACDF-8F1B3489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C6AE-19E9-4DDA-9464-B615C912FDC1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CE4E-C241-BFA4-D0A9-A35B84C9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BA09-FCC3-B813-FE83-029A7F6C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C51-453C-F55E-25F8-66169D4D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BCE0-4FCD-BBC2-FD75-F7E4FB62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949E-3427-7321-1444-424D49D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C8E8-1E66-4053-B4B1-FE410FDBC484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F426-9D36-9918-7B42-04B035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7313-CFBB-9860-D23C-13A6FC9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5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4E3-D593-97A4-3E46-CE0BC046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74D-8812-BA9A-DE4B-60B4578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AD0-623A-90EC-DE56-D4691E1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A463-2A57-4B17-8AC4-292BFCD925A1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C8E-1FF4-8962-E1EB-512F22E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A31E-1AA5-A8E8-EE4A-FF497D1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B00-156E-A965-2A63-0A7CB128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269-3B47-EB19-304D-E89C1C7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59DB-10B7-83EA-57E9-F5791670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3236-1687-4EA6-BFAD-9808E263A918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24CB-DD08-A602-E638-75CF2A7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AA6-A90E-FC9D-28B9-86DADAB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754-6C13-0E94-59B0-DBBC23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4D5F-3849-4E69-7558-95342500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E077-CFC7-2B63-0846-6575DE6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DBA9-C9C2-5506-1D3C-52C95D6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96BE-8CAB-4DA5-8197-B6AFE94F5302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27D0-92E1-BE1D-B8BD-BAEC0C0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5693-126A-C56F-CA1B-1B08B43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806F-D203-3B9B-F8C2-CB5D5A8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688E-8E56-1892-5A27-6076F03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8D010-25FE-64FB-3006-2A9CE633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CC91-357E-C43A-B3D4-944C927A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1DC92-6B39-0D5B-1DB6-525C7BE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332CC-4EEE-A844-6050-DAC4608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23E8-977B-4245-9934-B519FC0AC699}" type="datetime1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A45C0-0795-6B44-B7F8-5885AE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DFD05-E466-2C57-B17E-2912A86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9BE3-DB19-FD0E-DACB-475F314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D168-FFF2-A225-7100-A4560F79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057A1D67-44B9-4C41-AA70-C51F0C3B9974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DE5FD-EBE5-C286-8D20-11272C94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/>
              <a:t>SFSU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0A14-E83A-0EFE-57C6-65722D1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53FEF-1448-E34D-0D60-1DB29186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9CF-D0F8-4FE0-9BFB-B940B2699676}" type="datetime1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EE29-EC99-16F6-C38D-6E3746D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0C21-6607-1864-AD2A-EB0ADFE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5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0177-7B81-DDEA-3B0E-8AEC1D32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6A19-B34B-2554-0168-7D67E08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3AFD-E1BF-63AE-85A5-7CD3B80F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BA8C-418A-B848-1EAC-DA3083AE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0228-F4B9-45EA-B4BD-0B8AE34B4A44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F751-F122-59AD-F28E-D9CA7B4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46BF-9B11-C6F3-3B54-46BA566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4E3-D593-97A4-3E46-CE0BC046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74D-8812-BA9A-DE4B-60B4578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AD0-623A-90EC-DE56-D4691E1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A1D2-8968-4F15-BA2B-50E7BD292E53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C8E-1FF4-8962-E1EB-512F22E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A31E-1AA5-A8E8-EE4A-FF497D1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7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FB22-7FC7-9BD4-8CD0-0CEC350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13AB-8C0F-AEC2-E216-058344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0F9-467B-FF70-7721-691E3173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FFB-7305-04E7-A5A3-1D76BF5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5832-BDA5-413A-9B58-9722EBB7ECBB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684-B95D-F1AB-8BF6-9123EAC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BAA3-0AC0-3266-106E-1D3F498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C51-453C-F55E-25F8-66169D4D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BCE0-4FCD-BBC2-FD75-F7E4FB62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949E-3427-7321-1444-424D49D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E244-AD1F-4137-A7E2-BE94D1E0B0CB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F426-9D36-9918-7B42-04B035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7313-CFBB-9860-D23C-13A6FC9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4E3-D593-97A4-3E46-CE0BC046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74D-8812-BA9A-DE4B-60B4578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AD0-623A-90EC-DE56-D4691E1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1D31-199A-4A85-818E-2A6F67FF3BE3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C8E-1FF4-8962-E1EB-512F22E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A31E-1AA5-A8E8-EE4A-FF497D1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B00-156E-A965-2A63-0A7CB128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269-3B47-EB19-304D-E89C1C7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59DB-10B7-83EA-57E9-F5791670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8E22-E67C-43E1-82B6-104134E80E27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24CB-DD08-A602-E638-75CF2A7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AA6-A90E-FC9D-28B9-86DADAB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754-6C13-0E94-59B0-DBBC23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4D5F-3849-4E69-7558-95342500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5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E077-CFC7-2B63-0846-6575DE6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DBA9-C9C2-5506-1D3C-52C95D6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97E-52B8-498F-B63B-9791BF61D703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27D0-92E1-BE1D-B8BD-BAEC0C0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5693-126A-C56F-CA1B-1B08B43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806F-D203-3B9B-F8C2-CB5D5A8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688E-8E56-1892-5A27-6076F03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8D010-25FE-64FB-3006-2A9CE633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CC91-357E-C43A-B3D4-944C927A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1DC92-6B39-0D5B-1DB6-525C7BE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332CC-4EEE-A844-6050-DAC4608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6A9C-7586-4E91-B64C-EC03EC11CFAE}" type="datetime1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A45C0-0795-6B44-B7F8-5885AE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DFD05-E466-2C57-B17E-2912A86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9BE3-DB19-FD0E-DACB-475F314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D168-FFF2-A225-7100-A4560F79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D02242BB-5CE5-45F0-BDD2-CC398C4EE1D1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DE5FD-EBE5-C286-8D20-11272C94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/>
              <a:t>SFSU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0A14-E83A-0EFE-57C6-65722D1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53FEF-1448-E34D-0D60-1DB29186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0BD5-68D3-4D1F-A66C-4E1BB2B3EFA4}" type="datetime1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EE29-EC99-16F6-C38D-6E3746D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0C21-6607-1864-AD2A-EB0ADFE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9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0177-7B81-DDEA-3B0E-8AEC1D32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6A19-B34B-2554-0168-7D67E08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3AFD-E1BF-63AE-85A5-7CD3B80F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BA8C-418A-B848-1EAC-DA3083AE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8018-F1B3-45B5-A9BD-4EB998DD048E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F751-F122-59AD-F28E-D9CA7B4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46BF-9B11-C6F3-3B54-46BA566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8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FB22-7FC7-9BD4-8CD0-0CEC350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13AB-8C0F-AEC2-E216-058344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0F9-467B-FF70-7721-691E3173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FFB-7305-04E7-A5A3-1D76BF5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1AE-8F8B-494D-9B72-2A81271FE18B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684-B95D-F1AB-8BF6-9123EAC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BAA3-0AC0-3266-106E-1D3F498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B00-156E-A965-2A63-0A7CB128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269-3B47-EB19-304D-E89C1C7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59DB-10B7-83EA-57E9-F5791670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C862-2AD2-44AF-880C-2C2D0CBDD8DB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24CB-DD08-A602-E638-75CF2A7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AA6-A90E-FC9D-28B9-86DADAB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754-6C13-0E94-59B0-DBBC23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4D5F-3849-4E69-7558-95342500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E077-CFC7-2B63-0846-6575DE6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DBA9-C9C2-5506-1D3C-52C95D6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5C02-48A1-48AE-B9BF-11A8AE79CC2A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27D0-92E1-BE1D-B8BD-BAEC0C0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5693-126A-C56F-CA1B-1B08B43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806F-D203-3B9B-F8C2-CB5D5A8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688E-8E56-1892-5A27-6076F03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8D010-25FE-64FB-3006-2A9CE633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CC91-357E-C43A-B3D4-944C927A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1DC92-6B39-0D5B-1DB6-525C7BE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332CC-4EEE-A844-6050-DAC4608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103C-BEF5-4751-8513-420D8C76B293}" type="datetime1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A45C0-0795-6B44-B7F8-5885AE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DFD05-E466-2C57-B17E-2912A86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9BE3-DB19-FD0E-DACB-475F314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D168-FFF2-A225-7100-A4560F79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B42E5003-A17E-4788-97E9-E3608D9D04FE}" type="datetime1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DE5FD-EBE5-C286-8D20-11272C94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/>
              <a:t>SFSU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0A14-E83A-0EFE-57C6-65722D1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53FEF-1448-E34D-0D60-1DB29186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98DF-510C-4CBF-83A3-F5707C31AB5B}" type="datetime1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EE29-EC99-16F6-C38D-6E3746D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0C21-6607-1864-AD2A-EB0ADFE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0177-7B81-DDEA-3B0E-8AEC1D32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6A19-B34B-2554-0168-7D67E08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3AFD-E1BF-63AE-85A5-7CD3B80F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BA8C-418A-B848-1EAC-DA3083AE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64F7-E968-4ABE-B705-1C557E178335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F751-F122-59AD-F28E-D9CA7B4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46BF-9B11-C6F3-3B54-46BA566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FB22-7FC7-9BD4-8CD0-0CEC350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13AB-8C0F-AEC2-E216-058344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0F9-467B-FF70-7721-691E3173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FFB-7305-04E7-A5A3-1D76BF5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4E7A-72F8-4A63-B663-EB6392E098D8}" type="datetime1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684-B95D-F1AB-8BF6-9123EAC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BAA3-0AC0-3266-106E-1D3F498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B70FC-C77D-CD6D-EA08-EEB5992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251-9062-999D-5ACB-1EDB2DCE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3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EB61-2385-ECA4-8DAA-DCF3D493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FBD345-80E6-469A-A8D5-B80896EAD1B0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5380-DD0D-68F2-C1F9-7B1E86D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DB3F-C4DA-71F3-4A75-A38CE4D3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0020-1ED4-29F6-B8F0-6422B751C659}"/>
              </a:ext>
            </a:extLst>
          </p:cNvPr>
          <p:cNvSpPr txBox="1"/>
          <p:nvPr/>
        </p:nvSpPr>
        <p:spPr>
          <a:xfrm>
            <a:off x="685800" y="74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rulia Displ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B70FC-C77D-CD6D-EA08-EEB5992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251-9062-999D-5ACB-1EDB2DCE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3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EB61-2385-ECA4-8DAA-DCF3D493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773DE-61E0-4E8D-BB91-7390D6249D28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5380-DD0D-68F2-C1F9-7B1E86D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DB3F-C4DA-71F3-4A75-A38CE4D3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0020-1ED4-29F6-B8F0-6422B751C659}"/>
              </a:ext>
            </a:extLst>
          </p:cNvPr>
          <p:cNvSpPr txBox="1"/>
          <p:nvPr/>
        </p:nvSpPr>
        <p:spPr>
          <a:xfrm>
            <a:off x="685800" y="74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rulia Displ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B70FC-C77D-CD6D-EA08-EEB5992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251-9062-999D-5ACB-1EDB2DCE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3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EB61-2385-ECA4-8DAA-DCF3D493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DBD105-85CA-4DEA-967B-50A62424E697}" type="datetime1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5380-DD0D-68F2-C1F9-7B1E86D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DB3F-C4DA-71F3-4A75-A38CE4D3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0020-1ED4-29F6-B8F0-6422B751C659}"/>
              </a:ext>
            </a:extLst>
          </p:cNvPr>
          <p:cNvSpPr txBox="1"/>
          <p:nvPr/>
        </p:nvSpPr>
        <p:spPr>
          <a:xfrm>
            <a:off x="685800" y="74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Brulia Displ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760EF-A695-FB23-08EC-FCBFEE193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36BCAAF-04B1-92B4-7B7E-2794B7EBB53C}"/>
              </a:ext>
            </a:extLst>
          </p:cNvPr>
          <p:cNvGrpSpPr>
            <a:grpSpLocks noChangeAspect="1"/>
          </p:cNvGrpSpPr>
          <p:nvPr/>
        </p:nvGrpSpPr>
        <p:grpSpPr>
          <a:xfrm>
            <a:off x="635000" y="3872706"/>
            <a:ext cx="6280150" cy="6350"/>
            <a:chOff x="0" y="0"/>
            <a:chExt cx="25120600" cy="25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1D41156-4D95-D04F-CFE1-E825040E554C}"/>
                </a:ext>
              </a:extLst>
            </p:cNvPr>
            <p:cNvSpPr/>
            <p:nvPr/>
          </p:nvSpPr>
          <p:spPr>
            <a:xfrm>
              <a:off x="0" y="0"/>
              <a:ext cx="25120600" cy="25400"/>
            </a:xfrm>
            <a:custGeom>
              <a:avLst/>
              <a:gdLst/>
              <a:ahLst/>
              <a:cxnLst/>
              <a:rect l="l" t="t" r="r" b="b"/>
              <a:pathLst>
                <a:path w="25120600" h="25400">
                  <a:moveTo>
                    <a:pt x="0" y="0"/>
                  </a:moveTo>
                  <a:lnTo>
                    <a:pt x="25120600" y="0"/>
                  </a:lnTo>
                  <a:lnTo>
                    <a:pt x="2512060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43178"/>
              </a:solidFill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42F732E6-EC87-878E-B8C3-CA99DDA55C52}"/>
              </a:ext>
            </a:extLst>
          </p:cNvPr>
          <p:cNvSpPr txBox="1"/>
          <p:nvPr/>
        </p:nvSpPr>
        <p:spPr>
          <a:xfrm>
            <a:off x="622300" y="2043922"/>
            <a:ext cx="8344719" cy="165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400" b="1" spc="77">
                <a:latin typeface="Segoe UI" panose="020B0502040204020203" pitchFamily="34" charset="0"/>
                <a:cs typeface="Segoe UI" panose="020B0502040204020203" pitchFamily="34" charset="0"/>
              </a:rPr>
              <a:t>Budget Administration </a:t>
            </a:r>
          </a:p>
          <a:p>
            <a:pPr>
              <a:lnSpc>
                <a:spcPts val="6600"/>
              </a:lnSpc>
            </a:pPr>
            <a:r>
              <a:rPr lang="en-US" sz="5400" b="1" spc="77">
                <a:latin typeface="Segoe UI" panose="020B0502040204020203" pitchFamily="34" charset="0"/>
                <a:cs typeface="Segoe UI" panose="020B0502040204020203" pitchFamily="34" charset="0"/>
              </a:rPr>
              <a:t>&amp; Operations</a:t>
            </a:r>
            <a:r>
              <a:rPr lang="en-US" sz="5334" spc="77">
                <a:latin typeface="Source Sans Pro Bold"/>
              </a:rPr>
              <a:t>​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6072234-DFB4-688B-9911-C2505ABD2BD4}"/>
              </a:ext>
            </a:extLst>
          </p:cNvPr>
          <p:cNvSpPr txBox="1"/>
          <p:nvPr/>
        </p:nvSpPr>
        <p:spPr>
          <a:xfrm>
            <a:off x="654050" y="3987800"/>
            <a:ext cx="6645187" cy="156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>
                <a:latin typeface="Segoe UI" panose="020B0502040204020203" pitchFamily="34" charset="0"/>
                <a:cs typeface="Segoe UI" panose="020B0502040204020203" pitchFamily="34" charset="0"/>
              </a:rPr>
              <a:t>Elena Stoian</a:t>
            </a:r>
          </a:p>
          <a:p>
            <a:r>
              <a:rPr lang="en-US" sz="1870">
                <a:latin typeface="Segoe UI" panose="020B0502040204020203" pitchFamily="34" charset="0"/>
                <a:cs typeface="Segoe UI" panose="020B0502040204020203" pitchFamily="34" charset="0"/>
              </a:rPr>
              <a:t>Executive Director of Budget &amp; Operations</a:t>
            </a:r>
          </a:p>
          <a:p>
            <a:r>
              <a:rPr lang="en-US" sz="3200" b="1">
                <a:latin typeface="Segoe UI" panose="020B0502040204020203" pitchFamily="34" charset="0"/>
                <a:ea typeface="Source Sans Pro Bold"/>
                <a:cs typeface="Segoe UI" panose="020B0502040204020203" pitchFamily="34" charset="0"/>
              </a:rPr>
              <a:t>Jennifer Khuu</a:t>
            </a:r>
          </a:p>
          <a:p>
            <a:r>
              <a:rPr lang="en-US" sz="1870">
                <a:latin typeface="Segoe UI" panose="020B0502040204020203" pitchFamily="34" charset="0"/>
                <a:ea typeface="Source Sans Pro Bold"/>
                <a:cs typeface="Segoe UI" panose="020B0502040204020203" pitchFamily="34" charset="0"/>
              </a:rPr>
              <a:t>Budget Manager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40F42-39C5-D7CF-82AF-9B8D00D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San Francisco State University Circular Logo. ">
            <a:extLst>
              <a:ext uri="{FF2B5EF4-FFF2-40B4-BE49-F238E27FC236}">
                <a16:creationId xmlns:a16="http://schemas.microsoft.com/office/drawing/2014/main" id="{1655E790-963C-0E27-0F9E-0CC85646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67" y="461129"/>
            <a:ext cx="1771513" cy="17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3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4D81-3D0C-F594-42C6-99C9E2FD3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9B6577-AFCD-9CF0-BFEF-1F4A523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713BB-EEB7-7146-BC4C-5147DACFC2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2B8A">
                    <a:tint val="82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2B8A">
                  <a:tint val="82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A2D70F-6983-1FA7-1DD0-5857614F7F6F}"/>
              </a:ext>
            </a:extLst>
          </p:cNvPr>
          <p:cNvSpPr/>
          <p:nvPr/>
        </p:nvSpPr>
        <p:spPr>
          <a:xfrm>
            <a:off x="0" y="5868610"/>
            <a:ext cx="12192000" cy="989390"/>
          </a:xfrm>
          <a:prstGeom prst="rect">
            <a:avLst/>
          </a:prstGeom>
          <a:solidFill>
            <a:srgbClr val="4431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AFBE8-BFD3-445C-9A84-BF039D6A1069}"/>
              </a:ext>
            </a:extLst>
          </p:cNvPr>
          <p:cNvSpPr txBox="1"/>
          <p:nvPr/>
        </p:nvSpPr>
        <p:spPr>
          <a:xfrm>
            <a:off x="838200" y="342304"/>
            <a:ext cx="904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Segoe UI" panose="020B0502040204020203" pitchFamily="34" charset="0"/>
                <a:cs typeface="Segoe UI" panose="020B0502040204020203" pitchFamily="34" charset="0"/>
              </a:rPr>
              <a:t>SFSU Reserve Policy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05BCD-3054-6C9A-9E25-D7DE861F2286}"/>
              </a:ext>
            </a:extLst>
          </p:cNvPr>
          <p:cNvSpPr txBox="1"/>
          <p:nvPr/>
        </p:nvSpPr>
        <p:spPr>
          <a:xfrm>
            <a:off x="639792" y="1154289"/>
            <a:ext cx="110403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Purpose: Maintain financial stability while supporting SFSU’s academic mission and student success</a:t>
            </a:r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Reserve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Operating Reserves – Fund one-time strategic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Capital &amp; Deferred Maintenance – Address aging facilities and infrastructure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Strategic / Emergency Reserves – Respond to budget uncertainty and economic risks</a:t>
            </a:r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Campus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Align reserves 5% for Economic Uncertainty with CSU systemwide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Maintain 1.35% Debt Service Coverage Ration (DSCR)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 reserves intentionally for one-time priorities, not ongoing costs</a:t>
            </a:r>
          </a:p>
          <a:p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Accountability &amp;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Annual review and justification of reserve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Transparent reporting to UBC and CSU Chancellor’s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Ongoing monitoring if fiscal health and enrollment </a:t>
            </a:r>
            <a:r>
              <a:rPr lang="en-US" sz="2000"/>
              <a:t>trends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FE9A-C823-47CD-A62C-13534FD4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127728-9806-B267-5B69-7C8C9F1A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89B2E3-622E-2B26-FA5C-0A54F8091208}"/>
              </a:ext>
            </a:extLst>
          </p:cNvPr>
          <p:cNvSpPr/>
          <p:nvPr/>
        </p:nvSpPr>
        <p:spPr>
          <a:xfrm>
            <a:off x="0" y="5868610"/>
            <a:ext cx="12192000" cy="989390"/>
          </a:xfrm>
          <a:prstGeom prst="rect">
            <a:avLst/>
          </a:prstGeom>
          <a:solidFill>
            <a:srgbClr val="4431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EBD0E-DD68-AFD4-41A6-D4C3007988D4}"/>
              </a:ext>
            </a:extLst>
          </p:cNvPr>
          <p:cNvSpPr txBox="1"/>
          <p:nvPr/>
        </p:nvSpPr>
        <p:spPr>
          <a:xfrm>
            <a:off x="1610032" y="480219"/>
            <a:ext cx="932098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Segoe UI" panose="020B0502040204020203" pitchFamily="34" charset="0"/>
                <a:cs typeface="Segoe UI" panose="020B0502040204020203" pitchFamily="34" charset="0"/>
              </a:rPr>
              <a:t>Budget Administration &amp; Operations​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751C3E-5FA1-D81F-234D-2ABB8E81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74810"/>
              </p:ext>
            </p:extLst>
          </p:nvPr>
        </p:nvGraphicFramePr>
        <p:xfrm>
          <a:off x="627888" y="1320570"/>
          <a:ext cx="11030712" cy="443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858">
                  <a:extLst>
                    <a:ext uri="{9D8B030D-6E8A-4147-A177-3AD203B41FA5}">
                      <a16:colId xmlns:a16="http://schemas.microsoft.com/office/drawing/2014/main" val="1534598128"/>
                    </a:ext>
                  </a:extLst>
                </a:gridCol>
                <a:gridCol w="7156854">
                  <a:extLst>
                    <a:ext uri="{9D8B030D-6E8A-4147-A177-3AD203B41FA5}">
                      <a16:colId xmlns:a16="http://schemas.microsoft.com/office/drawing/2014/main" val="3556554468"/>
                    </a:ext>
                  </a:extLst>
                </a:gridCol>
              </a:tblGrid>
              <a:tr h="63216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Date</a:t>
                      </a:r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Action Item</a:t>
                      </a:r>
                      <a:endParaRPr lang="en-US" sz="24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71412558"/>
                  </a:ext>
                </a:extLst>
              </a:tr>
              <a:tr h="632162"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May 29</a:t>
                      </a:r>
                      <a:r>
                        <a:rPr lang="en-US" sz="1900" baseline="30000"/>
                        <a:t>th</a:t>
                      </a:r>
                      <a:r>
                        <a:rPr lang="en-US" sz="1900"/>
                        <a:t>, 2026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Last day to submit </a:t>
                      </a:r>
                      <a:r>
                        <a:rPr lang="en-US" sz="1900" b="1"/>
                        <a:t>budget transfer </a:t>
                      </a:r>
                      <a:r>
                        <a:rPr lang="en-US" sz="1900"/>
                        <a:t>(BTR)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452612661"/>
                  </a:ext>
                </a:extLst>
              </a:tr>
              <a:tr h="632162"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June 5</a:t>
                      </a:r>
                      <a:r>
                        <a:rPr lang="en-US" sz="1900" baseline="30000"/>
                        <a:t>th</a:t>
                      </a:r>
                      <a:r>
                        <a:rPr lang="en-US" sz="1900"/>
                        <a:t>, 2026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Last day to submit </a:t>
                      </a:r>
                      <a:r>
                        <a:rPr lang="en-US" sz="1900" b="1"/>
                        <a:t>Labor Cost Distribution Adjustments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88321672"/>
                  </a:ext>
                </a:extLst>
              </a:tr>
              <a:tr h="1270193"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June 18</a:t>
                      </a:r>
                      <a:r>
                        <a:rPr lang="en-US" sz="1900" baseline="30000"/>
                        <a:t>th</a:t>
                      </a:r>
                      <a:r>
                        <a:rPr lang="en-US" sz="1900"/>
                        <a:t>, 2026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Last day to submit </a:t>
                      </a:r>
                      <a:r>
                        <a:rPr lang="en-US" sz="1900" b="1"/>
                        <a:t>Preliminary Annual CFW and Campus Reserve Plan </a:t>
                      </a:r>
                      <a:r>
                        <a:rPr lang="en-US" sz="1900"/>
                        <a:t>(For Self-Supported Units, and Other Trust Funds (NR201, NR301, NR401, TSXXX , SUXXX, TAXXX, TLXXX)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69692279"/>
                  </a:ext>
                </a:extLst>
              </a:tr>
              <a:tr h="632162"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July 17</a:t>
                      </a:r>
                      <a:r>
                        <a:rPr lang="en-US" sz="1900" baseline="30000"/>
                        <a:t>th</a:t>
                      </a:r>
                      <a:r>
                        <a:rPr lang="en-US" sz="1900"/>
                        <a:t>, 2026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Lat day to submit final annual CFW &amp; Campus Reserve Plan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808449294"/>
                  </a:ext>
                </a:extLst>
              </a:tr>
              <a:tr h="632162"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July 31st, 2026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/>
                        <a:t>Upload the CFW in CFS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44876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50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1537-F7BB-9CC7-770B-AAB8F82AC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282C5-63F6-5DC1-FACF-907E2F95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713BB-EEB7-7146-BC4C-5147DACFC2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2B8A">
                    <a:tint val="82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2B8A">
                  <a:tint val="82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037DA-2074-A74C-303F-1CEBA849D870}"/>
              </a:ext>
            </a:extLst>
          </p:cNvPr>
          <p:cNvSpPr/>
          <p:nvPr/>
        </p:nvSpPr>
        <p:spPr>
          <a:xfrm>
            <a:off x="0" y="5868610"/>
            <a:ext cx="12192000" cy="989390"/>
          </a:xfrm>
          <a:prstGeom prst="rect">
            <a:avLst/>
          </a:prstGeom>
          <a:solidFill>
            <a:srgbClr val="4431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FEE068-92FB-0C3F-FF9F-6C6507A1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584"/>
            <a:ext cx="10515600" cy="684198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FY2026-27 Risk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CDB2-48B5-3103-1173-5C8E03A1C421}"/>
              </a:ext>
            </a:extLst>
          </p:cNvPr>
          <p:cNvSpPr txBox="1"/>
          <p:nvPr/>
        </p:nvSpPr>
        <p:spPr>
          <a:xfrm>
            <a:off x="969264" y="949488"/>
            <a:ext cx="10253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California State University Risk Management Authority (CSURMA) was formed by CSU and provides several risk management insurance such as General Liability, Worker’s compensation, IDL/NDI/UI, Property Insurance, Other Insurance Programs.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797495A-2E5D-7290-7F79-EC331BBE4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33065"/>
              </p:ext>
            </p:extLst>
          </p:nvPr>
        </p:nvGraphicFramePr>
        <p:xfrm>
          <a:off x="838200" y="1871114"/>
          <a:ext cx="10860464" cy="399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748">
                  <a:extLst>
                    <a:ext uri="{9D8B030D-6E8A-4147-A177-3AD203B41FA5}">
                      <a16:colId xmlns:a16="http://schemas.microsoft.com/office/drawing/2014/main" val="1884511630"/>
                    </a:ext>
                  </a:extLst>
                </a:gridCol>
                <a:gridCol w="2523839">
                  <a:extLst>
                    <a:ext uri="{9D8B030D-6E8A-4147-A177-3AD203B41FA5}">
                      <a16:colId xmlns:a16="http://schemas.microsoft.com/office/drawing/2014/main" val="297191494"/>
                    </a:ext>
                  </a:extLst>
                </a:gridCol>
                <a:gridCol w="2585877">
                  <a:extLst>
                    <a:ext uri="{9D8B030D-6E8A-4147-A177-3AD203B41FA5}">
                      <a16:colId xmlns:a16="http://schemas.microsoft.com/office/drawing/2014/main" val="215276460"/>
                    </a:ext>
                  </a:extLst>
                </a:gridCol>
              </a:tblGrid>
              <a:tr h="509011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     Types</a:t>
                      </a:r>
                      <a:endParaRPr lang="en-US" sz="24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/>
                        <a:t>Rate</a:t>
                      </a:r>
                      <a:endParaRPr lang="en-US" sz="24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/>
                        <a:t>Owner</a:t>
                      </a:r>
                      <a:endParaRPr lang="en-US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30867478"/>
                  </a:ext>
                </a:extLst>
              </a:tr>
              <a:tr h="653250"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General Liability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0.98%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900"/>
                        <a:t>Budget/Accounting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258603748"/>
                  </a:ext>
                </a:extLst>
              </a:tr>
              <a:tr h="653250"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Workers’ Compensation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0.99%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900" b="0"/>
                        <a:t>Budget/Accounting</a:t>
                      </a:r>
                      <a:endParaRPr lang="en-US" sz="1900" b="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126496103"/>
                  </a:ext>
                </a:extLst>
              </a:tr>
              <a:tr h="653250"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IDL/NDI/UI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0.41%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900"/>
                        <a:t>Budget/Accounting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86620929"/>
                  </a:ext>
                </a:extLst>
              </a:tr>
              <a:tr h="509011"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Property Rate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TIV = 0.10466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900"/>
                        <a:t>Risk Mgmt.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72190479"/>
                  </a:ext>
                </a:extLst>
              </a:tr>
              <a:tr h="509011"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AIME (Athletic Injury Medical Expense)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100% to Athletics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900"/>
                        <a:t>Risk Mgmt.</a:t>
                      </a:r>
                      <a:endParaRPr lang="en-US" sz="190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52595064"/>
                  </a:ext>
                </a:extLst>
              </a:tr>
              <a:tr h="509011"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Automobile Liability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900" b="1"/>
                        <a:t>$746 / Vehicle</a:t>
                      </a:r>
                      <a:endParaRPr lang="en-US" sz="1900" b="1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900" dirty="0"/>
                        <a:t>Risk Mgmt.</a:t>
                      </a:r>
                      <a:endParaRPr lang="en-US" sz="1900" dirty="0">
                        <a:latin typeface="Source Sans Pro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87365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720410"/>
      </p:ext>
    </p:extLst>
  </p:cSld>
  <p:clrMapOvr>
    <a:masterClrMapping/>
  </p:clrMapOvr>
</p:sld>
</file>

<file path=ppt/theme/theme1.xml><?xml version="1.0" encoding="utf-8"?>
<a:theme xmlns:a="http://schemas.openxmlformats.org/drawingml/2006/main" name="SFSU_Brand_Theme3_GoldPurple">
  <a:themeElements>
    <a:clrScheme name="SFSU Brand">
      <a:dk1>
        <a:srgbClr val="442B8A"/>
      </a:dk1>
      <a:lt1>
        <a:srgbClr val="FFFFFF"/>
      </a:lt1>
      <a:dk2>
        <a:srgbClr val="000000"/>
      </a:dk2>
      <a:lt2>
        <a:srgbClr val="E8E8E8"/>
      </a:lt2>
      <a:accent1>
        <a:srgbClr val="665AA7"/>
      </a:accent1>
      <a:accent2>
        <a:srgbClr val="B1A4CF"/>
      </a:accent2>
      <a:accent3>
        <a:srgbClr val="DBAE27"/>
      </a:accent3>
      <a:accent4>
        <a:srgbClr val="FFD24F"/>
      </a:accent4>
      <a:accent5>
        <a:srgbClr val="FFEC82"/>
      </a:accent5>
      <a:accent6>
        <a:srgbClr val="044261"/>
      </a:accent6>
      <a:hlink>
        <a:srgbClr val="005754"/>
      </a:hlink>
      <a:folHlink>
        <a:srgbClr val="70B2D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CA564B-769A-604C-908B-429AE42AB18D}" vid="{1906A748-6681-984C-B5B4-4DC116DF1297}"/>
    </a:ext>
  </a:extLst>
</a:theme>
</file>

<file path=ppt/theme/theme2.xml><?xml version="1.0" encoding="utf-8"?>
<a:theme xmlns:a="http://schemas.openxmlformats.org/drawingml/2006/main" name="2_SFSU_Brand">
  <a:themeElements>
    <a:clrScheme name="SFSU Brand">
      <a:dk1>
        <a:srgbClr val="442B8A"/>
      </a:dk1>
      <a:lt1>
        <a:srgbClr val="FFFFFF"/>
      </a:lt1>
      <a:dk2>
        <a:srgbClr val="000000"/>
      </a:dk2>
      <a:lt2>
        <a:srgbClr val="E8E8E8"/>
      </a:lt2>
      <a:accent1>
        <a:srgbClr val="665AA7"/>
      </a:accent1>
      <a:accent2>
        <a:srgbClr val="B1A4CF"/>
      </a:accent2>
      <a:accent3>
        <a:srgbClr val="DBAE27"/>
      </a:accent3>
      <a:accent4>
        <a:srgbClr val="FFD24F"/>
      </a:accent4>
      <a:accent5>
        <a:srgbClr val="FFEC82"/>
      </a:accent5>
      <a:accent6>
        <a:srgbClr val="044261"/>
      </a:accent6>
      <a:hlink>
        <a:srgbClr val="005754"/>
      </a:hlink>
      <a:folHlink>
        <a:srgbClr val="70B2D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CA564B-769A-604C-908B-429AE42AB18D}" vid="{5B37BAFB-0BF5-5A4B-8F0D-20B03E9F9EBA}"/>
    </a:ext>
  </a:extLst>
</a:theme>
</file>

<file path=ppt/theme/theme3.xml><?xml version="1.0" encoding="utf-8"?>
<a:theme xmlns:a="http://schemas.openxmlformats.org/drawingml/2006/main" name="3_SFSU_Brand">
  <a:themeElements>
    <a:clrScheme name="SFSU Brand">
      <a:dk1>
        <a:srgbClr val="442B8A"/>
      </a:dk1>
      <a:lt1>
        <a:srgbClr val="FFFFFF"/>
      </a:lt1>
      <a:dk2>
        <a:srgbClr val="000000"/>
      </a:dk2>
      <a:lt2>
        <a:srgbClr val="E8E8E8"/>
      </a:lt2>
      <a:accent1>
        <a:srgbClr val="665AA7"/>
      </a:accent1>
      <a:accent2>
        <a:srgbClr val="B1A4CF"/>
      </a:accent2>
      <a:accent3>
        <a:srgbClr val="DBAE27"/>
      </a:accent3>
      <a:accent4>
        <a:srgbClr val="FFD24F"/>
      </a:accent4>
      <a:accent5>
        <a:srgbClr val="FFEC82"/>
      </a:accent5>
      <a:accent6>
        <a:srgbClr val="044261"/>
      </a:accent6>
      <a:hlink>
        <a:srgbClr val="005754"/>
      </a:hlink>
      <a:folHlink>
        <a:srgbClr val="70B2D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CA564B-769A-604C-908B-429AE42AB18D}" vid="{4A0313BF-0FB7-7F45-84AE-2531B99BB37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AE43F6604DF4E9DD33BE6EE15E7B2" ma:contentTypeVersion="14" ma:contentTypeDescription="Create a new document." ma:contentTypeScope="" ma:versionID="63ab16dc44c691d3ae494c4218052398">
  <xsd:schema xmlns:xsd="http://www.w3.org/2001/XMLSchema" xmlns:xs="http://www.w3.org/2001/XMLSchema" xmlns:p="http://schemas.microsoft.com/office/2006/metadata/properties" xmlns:ns3="0126eb8e-0281-4885-b690-65f1491a1a41" xmlns:ns4="9cb8f5d3-aeff-4613-8933-ad24c009533d" targetNamespace="http://schemas.microsoft.com/office/2006/metadata/properties" ma:root="true" ma:fieldsID="aea754a8b1b6435a50e0d95875210fd0" ns3:_="" ns4:_="">
    <xsd:import namespace="0126eb8e-0281-4885-b690-65f1491a1a41"/>
    <xsd:import namespace="9cb8f5d3-aeff-4613-8933-ad24c00953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6eb8e-0281-4885-b690-65f1491a1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8f5d3-aeff-4613-8933-ad24c0095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26eb8e-0281-4885-b690-65f1491a1a41" xsi:nil="true"/>
  </documentManagement>
</p:properties>
</file>

<file path=customXml/itemProps1.xml><?xml version="1.0" encoding="utf-8"?>
<ds:datastoreItem xmlns:ds="http://schemas.openxmlformats.org/officeDocument/2006/customXml" ds:itemID="{0D88984F-647E-4593-9A4B-257938714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31649-B0CB-4315-80FC-6B7D50BCF918}">
  <ds:schemaRefs>
    <ds:schemaRef ds:uri="0126eb8e-0281-4885-b690-65f1491a1a41"/>
    <ds:schemaRef ds:uri="9cb8f5d3-aeff-4613-8933-ad24c00953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8C342A-80E2-45CF-B594-35E5D170ED27}">
  <ds:schemaRefs>
    <ds:schemaRef ds:uri="0126eb8e-0281-4885-b690-65f1491a1a41"/>
    <ds:schemaRef ds:uri="9cb8f5d3-aeff-4613-8933-ad24c00953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Presentation-simple-accessible</Template>
  <TotalTime>183</TotalTime>
  <Words>328</Words>
  <Application>Microsoft Office PowerPoint</Application>
  <PresentationFormat>Widescreen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Brulia Display</vt:lpstr>
      <vt:lpstr>Segoe UI</vt:lpstr>
      <vt:lpstr>Source Sans 3</vt:lpstr>
      <vt:lpstr>Source Sans Pro</vt:lpstr>
      <vt:lpstr>Source Sans Pro Bold</vt:lpstr>
      <vt:lpstr>Wingdings</vt:lpstr>
      <vt:lpstr>SFSU_Brand_Theme3_GoldPurple</vt:lpstr>
      <vt:lpstr>2_SFSU_Brand</vt:lpstr>
      <vt:lpstr>3_SFSU_Brand</vt:lpstr>
      <vt:lpstr>PowerPoint Presentation</vt:lpstr>
      <vt:lpstr>PowerPoint Presentation</vt:lpstr>
      <vt:lpstr>PowerPoint Presentation</vt:lpstr>
      <vt:lpstr>FY2026-27 Risk Pool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Huang</dc:creator>
  <cp:lastModifiedBy>Jennifer Khuu</cp:lastModifiedBy>
  <cp:revision>7</cp:revision>
  <dcterms:created xsi:type="dcterms:W3CDTF">2026-03-18T21:52:19Z</dcterms:created>
  <dcterms:modified xsi:type="dcterms:W3CDTF">2026-06-18T17:34:39Z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0x0101003F1AE43F6604DF4E9DD33BE6EE15E7B2</vt:lpwstr>
  </property>
</Properties>
</file>